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7062" r:id="rId2"/>
    <p:sldId id="7682" r:id="rId3"/>
    <p:sldId id="7627" r:id="rId4"/>
    <p:sldId id="7629" r:id="rId5"/>
    <p:sldId id="7496" r:id="rId6"/>
    <p:sldId id="7630" r:id="rId7"/>
    <p:sldId id="7632" r:id="rId8"/>
    <p:sldId id="7633" r:id="rId9"/>
    <p:sldId id="7626" r:id="rId10"/>
    <p:sldId id="6923" r:id="rId11"/>
    <p:sldId id="7587" r:id="rId12"/>
    <p:sldId id="7681" r:id="rId13"/>
    <p:sldId id="7637" r:id="rId14"/>
    <p:sldId id="7638" r:id="rId15"/>
    <p:sldId id="7653" r:id="rId16"/>
    <p:sldId id="7656" r:id="rId17"/>
    <p:sldId id="7642" r:id="rId18"/>
    <p:sldId id="7664" r:id="rId19"/>
    <p:sldId id="7667" r:id="rId20"/>
    <p:sldId id="7665" r:id="rId21"/>
    <p:sldId id="7651" r:id="rId22"/>
    <p:sldId id="7652" r:id="rId23"/>
    <p:sldId id="7666" r:id="rId24"/>
    <p:sldId id="6804" r:id="rId25"/>
    <p:sldId id="7212" r:id="rId26"/>
    <p:sldId id="7674" r:id="rId27"/>
    <p:sldId id="7675" r:id="rId28"/>
    <p:sldId id="7676" r:id="rId29"/>
    <p:sldId id="7677" r:id="rId30"/>
    <p:sldId id="7611" r:id="rId31"/>
    <p:sldId id="7426" r:id="rId32"/>
    <p:sldId id="7678" r:id="rId33"/>
    <p:sldId id="7679" r:id="rId34"/>
    <p:sldId id="7307" r:id="rId35"/>
    <p:sldId id="7308" r:id="rId36"/>
    <p:sldId id="7309" r:id="rId37"/>
    <p:sldId id="7310" r:id="rId38"/>
    <p:sldId id="6870" r:id="rId3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pos="257" userDrawn="1">
          <p15:clr>
            <a:srgbClr val="A4A3A4"/>
          </p15:clr>
        </p15:guide>
        <p15:guide id="5" orient="horz" pos="3226" userDrawn="1">
          <p15:clr>
            <a:srgbClr val="A4A3A4"/>
          </p15:clr>
        </p15:guide>
        <p15:guide id="6" orient="horz" pos="595" userDrawn="1">
          <p15:clr>
            <a:srgbClr val="A4A3A4"/>
          </p15:clr>
        </p15:guide>
        <p15:guide id="7" pos="4951" userDrawn="1">
          <p15:clr>
            <a:srgbClr val="A4A3A4"/>
          </p15:clr>
        </p15:guide>
        <p15:guide id="8" pos="5904" userDrawn="1">
          <p15:clr>
            <a:srgbClr val="A4A3A4"/>
          </p15:clr>
        </p15:guide>
        <p15:guide id="9" orient="horz" pos="414" userDrawn="1">
          <p15:clr>
            <a:srgbClr val="A4A3A4"/>
          </p15:clr>
        </p15:guide>
        <p15:guide id="10" pos="2683" userDrawn="1">
          <p15:clr>
            <a:srgbClr val="A4A3A4"/>
          </p15:clr>
        </p15:guide>
        <p15:guide id="11" pos="4044" userDrawn="1">
          <p15:clr>
            <a:srgbClr val="A4A3A4"/>
          </p15:clr>
        </p15:guide>
        <p15:guide id="12" pos="6879" userDrawn="1">
          <p15:clr>
            <a:srgbClr val="A4A3A4"/>
          </p15:clr>
        </p15:guide>
        <p15:guide id="13" orient="horz" pos="4178" userDrawn="1">
          <p15:clr>
            <a:srgbClr val="A4A3A4"/>
          </p15:clr>
        </p15:guide>
        <p15:guide id="14" pos="7491" userDrawn="1">
          <p15:clr>
            <a:srgbClr val="A4A3A4"/>
          </p15:clr>
        </p15:guide>
        <p15:guide id="15" orient="horz" pos="1117" userDrawn="1">
          <p15:clr>
            <a:srgbClr val="A4A3A4"/>
          </p15:clr>
        </p15:guide>
        <p15:guide id="16" orient="horz" pos="3135" userDrawn="1">
          <p15:clr>
            <a:srgbClr val="A4A3A4"/>
          </p15:clr>
        </p15:guide>
        <p15:guide id="17" pos="5269" userDrawn="1">
          <p15:clr>
            <a:srgbClr val="A4A3A4"/>
          </p15:clr>
        </p15:guide>
        <p15:guide id="18" orient="horz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3D2"/>
    <a:srgbClr val="7AA1C6"/>
    <a:srgbClr val="DCEAFC"/>
    <a:srgbClr val="1E5D3A"/>
    <a:srgbClr val="243151"/>
    <a:srgbClr val="0399D5"/>
    <a:srgbClr val="FFFFFF"/>
    <a:srgbClr val="007CC3"/>
    <a:srgbClr val="ECEDF0"/>
    <a:srgbClr val="006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20"/>
    <p:restoredTop sz="93968"/>
  </p:normalViewPr>
  <p:slideViewPr>
    <p:cSldViewPr snapToGrid="0" showGuides="1">
      <p:cViewPr varScale="1">
        <p:scale>
          <a:sx n="103" d="100"/>
          <a:sy n="103" d="100"/>
        </p:scale>
        <p:origin x="72" y="108"/>
      </p:cViewPr>
      <p:guideLst>
        <p:guide orient="horz" pos="2160"/>
        <p:guide pos="3840"/>
        <p:guide orient="horz" pos="1434"/>
        <p:guide pos="257"/>
        <p:guide orient="horz" pos="3226"/>
        <p:guide orient="horz" pos="595"/>
        <p:guide pos="4951"/>
        <p:guide pos="5904"/>
        <p:guide orient="horz" pos="414"/>
        <p:guide pos="2683"/>
        <p:guide pos="4044"/>
        <p:guide pos="6879"/>
        <p:guide orient="horz" pos="4178"/>
        <p:guide pos="7491"/>
        <p:guide orient="horz" pos="1117"/>
        <p:guide orient="horz" pos="3135"/>
        <p:guide pos="5269"/>
        <p:guide orient="horz" pos="2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82E18-BE23-A348-A795-57DC4D321001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1EA19-6B0E-1340-9945-61B521BFBB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75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0BFF-CD1E-06FA-BD9C-79DE9752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E5E5001-DB10-7793-B801-26E058504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B659AF4-8B4F-0AE1-268D-4263EE0057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1AF419D-95E6-ACD2-6A6E-1EFB43159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866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C050C-984C-01A5-3E85-14ECCF76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1788858-1EBC-4FF2-6E1B-DD6DFC10A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3448F6F-D503-9562-9BC3-B5DE2BE10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C12223D-FFA7-B7F4-50D6-36E80ADD2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04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793DA-9F3F-B745-8AEB-682D8439B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C0DD083-3D06-775D-11A9-D0EE07B1A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EAF2024-E68F-4648-D26E-771497119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76C90F-91CC-181B-7F29-668D8B32C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770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1E571-0BD3-C204-1FD9-CDD7AA65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95CEED7-7161-7246-3413-4E630349D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5BAD47A-F993-D98A-B682-41BAC93F5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2366939-23E3-4287-7E33-91974BF48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2904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B0917-1EF2-FD22-A0FA-A75C9F26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D410364-87C6-E430-CA4B-4E87E46AE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FED1120-65E7-6AD5-31CE-9C220A7E8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7EF8F0E-17CD-ABFC-BC8E-49224C103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26F9-A72B-9E88-19D3-AEB52E64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1829927-03F3-CCA2-F3CA-08DFC046D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D694D76-5606-C297-D36D-C4A41081A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C213917-22F8-E8B0-0B75-EFEA6971AF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234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ADD06-1C86-E2BB-E5C5-3816AFBCD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8D17EB9-7515-F135-A922-B9ED9FE16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E32B757-9745-0958-B17F-492C94A7F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A586FD-A105-F037-73B8-F382476BFB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759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9729C-DF64-C04C-7331-6B7F880A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11753AF-ABB4-DB0A-F93D-3C51CCA4D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918B274-64A0-99D6-EE26-4A0106758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4FEDAC-5C21-3AD3-4A96-02C4708F3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082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3F47-F833-1B97-6A1B-42CE5638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E7609F5-C832-B370-3C24-1E999615D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D8EB9E0-D43B-0957-D665-C2C17BB53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89F4CB-E11F-7F3E-AE9D-3015DA823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8928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569D-0214-C967-F60E-A6CA980A7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2031565-E7C9-DE0D-5BDB-F284606D7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DBF6901-A0B7-E943-0B82-8A71FEB4D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22B930E-C9D1-B1F0-603F-70B688824C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770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E1F3-141E-AAAE-CA67-5E4A11071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2CE4596-CC6B-D31E-5110-12273B66C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545159C-74C3-B25B-2B76-FE930F473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3516E1-55E7-569B-38BC-18230E809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98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ED96D-3D3D-FCD1-976F-EA9E35F4D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922AE16-B454-FFBB-624C-6EF450B64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7762982-022B-E694-49F2-3E3D7C77F2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CB0E09-079C-3400-785F-77ECE1635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1478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E2C46-4A8E-11DE-4D4B-929CE3CAE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42973AE-3273-99CD-C3C1-3DF01DFE6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2411108-CE65-CBC2-C4E0-C5DA25E03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3D6688B-D97F-D9E7-0754-22301912C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5955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CA926-28A2-9D86-F87C-9100C3F1B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22737BE-775C-DD77-C3AF-789FA037A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3311F73-1F90-E507-522D-6AB29904E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2AC8D1-1C27-8A3B-4541-20E7F6CBC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81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E1DED-6D9D-5D15-87A7-C639C74AD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B2BDA80-C9A5-B0C0-D547-E21B662DB5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EBF6F55-72BA-69E5-D4F5-39DBED204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BAD3DBD-E8E6-E624-CF13-7ACAF56E2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426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2724-4BE8-C4F9-B39C-FFE05FF90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72FC88C-321B-B8A6-9F3B-442285076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5F4AED2-8A68-E45C-59AC-A801A45A8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7142233-18DF-A11B-3BC4-27FDBEBDD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917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04944-ADF1-F81B-BB98-D5A8510E3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E5C6196-CDB8-9F6B-C54B-B90A10F0B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08AFB48-0930-3DEC-33BC-5B02EAFD0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AF9040C-18DD-DF06-D789-703343FDA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C25B8-6A37-0E42-AD12-4E95E5CB5205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928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BA150-4F40-679B-3BF5-DBEAA924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C13CED1-82A5-1C45-E8C0-04B4D5DCA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A10B1A4-C54F-F1FF-D4D5-78B632366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144F221-AEE3-22AC-0087-A59837710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1EA19-6B0E-1340-9945-61B521BFBB2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9769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D24B25-7A0E-AB9A-6647-02E68EE81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0EF6D4-EF87-1D47-C489-52934802B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A26CA5-1D62-FFDF-080F-67F1403C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DA940F-4AAC-CC78-C01E-BCE3A863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3091A0-29B0-80E2-E933-4CEF958E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6953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CA8226-FEBF-9233-46E1-DB49F9122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860C8CA-366A-50A4-ADF2-633ADA586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AC75D1-EB9C-469A-2026-4A301715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3FE443F-DF06-B135-DB11-4F348928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B8954D-3EA9-10EF-3636-08344034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47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084B53F-AF46-29A3-756E-2C78461D1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9427FAA-BA81-DBF4-2A12-DCD0601B6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8CDF1E1-D093-6384-FB5B-52FF69D16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EAAA12-B413-81AA-7AB7-8265A048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D4C4A49-FAAA-D735-5015-C54A0B3B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241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1255A11-EA70-1112-FB88-A4CEFBFAA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A8EDFB-76EA-034C-2DC4-2890CAB48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F1A4F07-A02C-A056-B548-42F4ED9E5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3601B7-5C6E-64F8-55A9-A6EC4E3C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8E40B6-F2C4-B897-A519-640C6883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970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ED287C-4F65-B84F-F347-BC6FC32E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4FC48F-E7D3-4ACE-CC0D-76BE4869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DC18B5-21E1-C913-7920-DC37FBCE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4164B6-58C9-2FFF-ECD2-8D241B1D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8C2D545-694F-5FCB-0F5C-B3AEF009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700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63D028-255C-36F8-EDFF-F64CA52C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F79716-9B75-4061-43B2-9EF0B5734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7F07621-D522-6E44-482D-9E5DED4F6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0157B0A-122D-EDE3-811E-7D0F5019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30EE298-D6B8-F311-32CA-C29102AD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7704A39-56B5-F3F9-D883-C0BB5D62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386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F33408-B574-537E-D225-2E6D706C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90B2D7-91BA-EE60-AE6A-FC3F6FD1A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90B5080-4787-C8F7-82E7-667BCDD1B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2CE6412-15F0-5520-3CCC-10FD56E7C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324102-89F5-F214-1C32-708460A7C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D44BC40-81DE-E686-6F5D-7026D782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3E13FF8-1BDE-98FA-972C-31EAECB1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5DAADAF-CA39-C20C-D186-CE562E0DF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995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5CF74A-BBB0-C1BE-BB26-CC87087DF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73411ED-B608-E969-462C-03DEB4BA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A587BF6-F5AF-FA05-9800-22FDFA7F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2E460B0-84A7-F9B9-7944-E4773F42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92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48D86F-59D7-32B8-9EB6-39CD7CAE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E862C16-B3D5-83F4-FF7C-5938B67F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E6BB250-670D-23C2-30EC-E111C40E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54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6D5D8-C3AB-912F-B387-906991C11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894B89-81FE-7288-3461-0B71BFA95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4F9F38F-850C-5B2A-9E60-5B8508EDE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AE9EDB3-48A6-16C4-84C6-1DE9D5BA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7502E03-4030-D63F-7D78-E2CA0268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B34FB0-2769-4578-B773-5D9313EC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9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240254-6FA3-FA13-6B4C-220A42FF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BBD646D0-1EE7-DAB1-3A10-A327B1A43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2405D01-782B-7834-C4F7-945E1C59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88DEA46-8470-C367-25C3-120A7AF5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0147525-B451-9151-FB4A-198DEA5F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477E7B7-A078-5B1B-FA80-4A7C305F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69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C4475FA-F678-3915-802C-DB59826E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ECDA30D-FC8F-56F8-026A-131B855D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9BAD13E-BD0C-4B66-DC4C-28C9BE12F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03067-8E3F-2C41-A628-FE6B01189838}" type="datetimeFigureOut">
              <a:rPr lang="sv-SE" smtClean="0"/>
              <a:t>2025-10-14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8F3E188-DA7D-ECFD-6FA4-D9DF2FC52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314157F-6F82-2E13-20EB-68F8B1D28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301FC-A694-3840-B1D1-4DC07DDC31F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465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" Target="slide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emf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17.jpe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2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34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slide" Target="slide3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png"/><Relationship Id="rId7" Type="http://schemas.openxmlformats.org/officeDocument/2006/relationships/slide" Target="slide34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slide" Target="slide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4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3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3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4.xml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34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slide" Target="slide2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74E6-A12E-64D7-8733-7C411E8A8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vägg, Människoansikte&#10;&#10;AI-genererat innehåll kan vara felaktigt.">
            <a:extLst>
              <a:ext uri="{FF2B5EF4-FFF2-40B4-BE49-F238E27FC236}">
                <a16:creationId xmlns:a16="http://schemas.microsoft.com/office/drawing/2014/main" id="{566FD2C5-BAAF-1455-EE35-36420FF9E8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564D41A-EB82-F1A6-F73A-B9ED6D6401C9}"/>
              </a:ext>
            </a:extLst>
          </p:cNvPr>
          <p:cNvSpPr txBox="1"/>
          <p:nvPr/>
        </p:nvSpPr>
        <p:spPr>
          <a:xfrm>
            <a:off x="601563" y="944563"/>
            <a:ext cx="585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Breaking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the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Mould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– </a:t>
            </a: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evidence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based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Classroom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Monitoring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that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makes ALL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develop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Mats Rosenkvist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BRAVOLesson, Sweden</a:t>
            </a:r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4281A4C9-3DE2-3F1E-511E-F7FA3A529AAA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1F6421D-6224-490F-8DE4-B60782899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87" y="6049340"/>
            <a:ext cx="1378585" cy="4233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B87B2F-10F4-56B8-7FD7-2B086AB8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4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E85C403-8EF6-CEB6-AE66-988989C25FEE}"/>
              </a:ext>
            </a:extLst>
          </p:cNvPr>
          <p:cNvSpPr/>
          <p:nvPr/>
        </p:nvSpPr>
        <p:spPr>
          <a:xfrm>
            <a:off x="7456224" y="4224804"/>
            <a:ext cx="4583375" cy="143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27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CFA60-90AC-69CB-FBB6-B642A688D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465273C-6073-6D37-CC99-E74D33AFF221}"/>
              </a:ext>
            </a:extLst>
          </p:cNvPr>
          <p:cNvSpPr/>
          <p:nvPr/>
        </p:nvSpPr>
        <p:spPr>
          <a:xfrm>
            <a:off x="9912423" y="5445224"/>
            <a:ext cx="2406973" cy="99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625BDAF-531C-8303-CA59-3A27AF59C09F}"/>
              </a:ext>
            </a:extLst>
          </p:cNvPr>
          <p:cNvSpPr txBox="1"/>
          <p:nvPr/>
        </p:nvSpPr>
        <p:spPr>
          <a:xfrm>
            <a:off x="15917333" y="4216400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57458DB-9A10-D467-7672-2082F5A76C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9" y="0"/>
            <a:ext cx="12150404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54046879-AD1F-31A5-DE2E-B62F856AC2A6}"/>
              </a:ext>
            </a:extLst>
          </p:cNvPr>
          <p:cNvSpPr/>
          <p:nvPr/>
        </p:nvSpPr>
        <p:spPr>
          <a:xfrm>
            <a:off x="329787" y="297200"/>
            <a:ext cx="2362200" cy="966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9644116B-F0E9-466A-732B-D0A5BFE94F04}"/>
              </a:ext>
            </a:extLst>
          </p:cNvPr>
          <p:cNvSpPr txBox="1">
            <a:spLocks/>
          </p:cNvSpPr>
          <p:nvPr/>
        </p:nvSpPr>
        <p:spPr>
          <a:xfrm>
            <a:off x="477980" y="357870"/>
            <a:ext cx="505339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b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Training</a:t>
            </a:r>
            <a:r>
              <a:rPr lang="sv-SE" sz="4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tutoring</a:t>
            </a:r>
            <a:r>
              <a:rPr lang="sv-SE" sz="4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for </a:t>
            </a: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head</a:t>
            </a:r>
            <a:r>
              <a:rPr lang="sv-SE" sz="4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4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key</a:t>
            </a:r>
            <a:r>
              <a:rPr lang="sv-SE" sz="4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41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staff</a:t>
            </a:r>
            <a:endParaRPr lang="sv-SE" sz="41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D20C206-27A8-8324-F6C4-4213BE675E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6FB182CA-626F-568D-59AD-DADCD2C85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6" name="Bildobjekt 15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A1E63B2-F370-D60B-C100-A248FF0DA1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17" name="Rektangel 16">
            <a:hlinkClick r:id="rId6" action="ppaction://hlinksldjump"/>
            <a:extLst>
              <a:ext uri="{FF2B5EF4-FFF2-40B4-BE49-F238E27FC236}">
                <a16:creationId xmlns:a16="http://schemas.microsoft.com/office/drawing/2014/main" id="{958CB559-118C-66B2-79C0-65847E9D6730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0329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B870C-30BA-8B38-F08D-04C6BE833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E6FA3D0-175A-EA16-96B3-CD484BEF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41" y="5627131"/>
            <a:ext cx="1805011" cy="101736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A7D5A6E-2794-0F91-B3E2-3B298BFB0D91}"/>
              </a:ext>
            </a:extLst>
          </p:cNvPr>
          <p:cNvSpPr/>
          <p:nvPr/>
        </p:nvSpPr>
        <p:spPr>
          <a:xfrm>
            <a:off x="579636" y="5440295"/>
            <a:ext cx="2341035" cy="45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dirty="0">
                <a:solidFill>
                  <a:schemeClr val="bg1"/>
                </a:solidFill>
                <a:latin typeface="Helvetica Neue Thin" charset="0"/>
                <a:ea typeface="Helvetica Neue Thin" charset="0"/>
              </a:rPr>
              <a:t>I samarbete med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3B22329-DCDC-C3DC-2909-121F76D4FC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679" y="5931930"/>
            <a:ext cx="1523995" cy="218281"/>
          </a:xfrm>
          <a:prstGeom prst="rect">
            <a:avLst/>
          </a:prstGeom>
          <a:noFill/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6409ACE-2FF7-D3BD-77D5-FDC197B72A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63" y="5382713"/>
            <a:ext cx="932445" cy="33009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FF5AB80D-C0DA-94A8-4C2A-D468BD31F310}"/>
              </a:ext>
            </a:extLst>
          </p:cNvPr>
          <p:cNvSpPr/>
          <p:nvPr/>
        </p:nvSpPr>
        <p:spPr>
          <a:xfrm>
            <a:off x="-511051" y="1082230"/>
            <a:ext cx="14369143" cy="5918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hlinkClick r:id="" action="ppaction://noaction"/>
            <a:extLst>
              <a:ext uri="{FF2B5EF4-FFF2-40B4-BE49-F238E27FC236}">
                <a16:creationId xmlns:a16="http://schemas.microsoft.com/office/drawing/2014/main" id="{239CF1A8-D6D1-F769-D0B5-4D441135BED6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9" name="Bildobjekt 18">
            <a:extLst>
              <a:ext uri="{FF2B5EF4-FFF2-40B4-BE49-F238E27FC236}">
                <a16:creationId xmlns:a16="http://schemas.microsoft.com/office/drawing/2014/main" id="{5FAC4DDD-01C5-F76F-4FEB-3CCE5FBB7C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FF03E74-D516-3A6D-27D1-3C888C9B0B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1600" y="3987990"/>
            <a:ext cx="2143125" cy="2143125"/>
          </a:xfrm>
          <a:prstGeom prst="rect">
            <a:avLst/>
          </a:prstGeom>
        </p:spPr>
      </p:pic>
      <p:pic>
        <p:nvPicPr>
          <p:cNvPr id="12" name="Bildobjekt 11" descr="En bild som visar skärmbild&#10;&#10;&#10;&#10;Automatiskt genererad beskrivning">
            <a:extLst>
              <a:ext uri="{FF2B5EF4-FFF2-40B4-BE49-F238E27FC236}">
                <a16:creationId xmlns:a16="http://schemas.microsoft.com/office/drawing/2014/main" id="{9BD392F5-A001-38CC-8985-C0CDE6059D2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802" y="4340464"/>
            <a:ext cx="1182956" cy="1432367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863F1421-D41F-29E0-7EB5-BC0F1AF325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562" y="2123067"/>
            <a:ext cx="4981575" cy="4248150"/>
          </a:xfrm>
          <a:prstGeom prst="rect">
            <a:avLst/>
          </a:prstGeom>
        </p:spPr>
      </p:pic>
      <p:pic>
        <p:nvPicPr>
          <p:cNvPr id="16" name="Bildobjekt 15" descr="En bild som visar person, skärmbild, inomhus&#10;&#10;&#10;&#10;Automatiskt genererad beskrivning">
            <a:extLst>
              <a:ext uri="{FF2B5EF4-FFF2-40B4-BE49-F238E27FC236}">
                <a16:creationId xmlns:a16="http://schemas.microsoft.com/office/drawing/2014/main" id="{1F958B81-6406-8CDE-22D6-E8D7405DED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493" y="2499647"/>
            <a:ext cx="4388373" cy="2416151"/>
          </a:xfrm>
          <a:prstGeom prst="rect">
            <a:avLst/>
          </a:prstGeom>
        </p:spPr>
      </p:pic>
      <p:pic>
        <p:nvPicPr>
          <p:cNvPr id="21" name="Bildobjekt 20" descr="En bild som visar person, håller, mobiltelefon, hand&#10;&#10;&#10;&#10;Automatiskt genererad beskrivning">
            <a:extLst>
              <a:ext uri="{FF2B5EF4-FFF2-40B4-BE49-F238E27FC236}">
                <a16:creationId xmlns:a16="http://schemas.microsoft.com/office/drawing/2014/main" id="{7C1E4CF0-E2E7-E73B-E651-2FDC2E7ED85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054" y="4475577"/>
            <a:ext cx="1190006" cy="1456126"/>
          </a:xfrm>
          <a:prstGeom prst="rect">
            <a:avLst/>
          </a:prstGeom>
        </p:spPr>
      </p:pic>
      <p:pic>
        <p:nvPicPr>
          <p:cNvPr id="22" name="Bildobjekt 21" descr="En bild som visar person, inomhus, vägg, ung&#10;&#10;&#10;&#10;Automatiskt genererad beskrivning">
            <a:extLst>
              <a:ext uri="{FF2B5EF4-FFF2-40B4-BE49-F238E27FC236}">
                <a16:creationId xmlns:a16="http://schemas.microsoft.com/office/drawing/2014/main" id="{08C809B2-FA89-9E96-930B-49D975C6BD6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647" y="4685294"/>
            <a:ext cx="571807" cy="1087536"/>
          </a:xfrm>
          <a:prstGeom prst="rect">
            <a:avLst/>
          </a:prstGeom>
        </p:spPr>
      </p:pic>
      <p:pic>
        <p:nvPicPr>
          <p:cNvPr id="23" name="Picture 15" descr="Screen Shot 2020-01-09 at 16.06.40.png">
            <a:extLst>
              <a:ext uri="{FF2B5EF4-FFF2-40B4-BE49-F238E27FC236}">
                <a16:creationId xmlns:a16="http://schemas.microsoft.com/office/drawing/2014/main" id="{88905D32-D067-6FA7-312C-6C7652127FF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008577" y="4628248"/>
            <a:ext cx="571808" cy="62033"/>
          </a:xfrm>
          <a:prstGeom prst="rect">
            <a:avLst/>
          </a:prstGeom>
        </p:spPr>
      </p:pic>
      <p:pic>
        <p:nvPicPr>
          <p:cNvPr id="24" name="Picture 18" descr="Screen Shot 2020-01-09 at 16.13.45.png">
            <a:extLst>
              <a:ext uri="{FF2B5EF4-FFF2-40B4-BE49-F238E27FC236}">
                <a16:creationId xmlns:a16="http://schemas.microsoft.com/office/drawing/2014/main" id="{20231779-44C9-B4DE-97B2-74C46A1F312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06" y="4332378"/>
            <a:ext cx="1190006" cy="1527857"/>
          </a:xfrm>
          <a:prstGeom prst="rect">
            <a:avLst/>
          </a:prstGeom>
        </p:spPr>
      </p:pic>
      <p:pic>
        <p:nvPicPr>
          <p:cNvPr id="25" name="Bildobjekt 24" descr="En bild som visar text, skärmbild, Webbplats, Internetreklam&#10;&#10;AI-genererat innehåll kan vara felaktigt.">
            <a:extLst>
              <a:ext uri="{FF2B5EF4-FFF2-40B4-BE49-F238E27FC236}">
                <a16:creationId xmlns:a16="http://schemas.microsoft.com/office/drawing/2014/main" id="{0B4B66EE-BC75-D54F-4375-C5EC4EEB87E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989" y="2499647"/>
            <a:ext cx="4469719" cy="2416151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917A53E6-FAA3-33B6-C190-1A4E95AEDCB1}"/>
              </a:ext>
            </a:extLst>
          </p:cNvPr>
          <p:cNvSpPr txBox="1">
            <a:spLocks/>
          </p:cNvSpPr>
          <p:nvPr/>
        </p:nvSpPr>
        <p:spPr>
          <a:xfrm>
            <a:off x="477980" y="913669"/>
            <a:ext cx="505339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lnSpc>
                <a:spcPct val="110000"/>
              </a:lnSpc>
            </a:pPr>
            <a:br>
              <a:rPr lang="sv-SE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16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BRAVOLesson</a:t>
            </a:r>
          </a:p>
          <a:p>
            <a:pPr fontAlgn="base">
              <a:lnSpc>
                <a:spcPct val="110000"/>
              </a:lnSpc>
            </a:pPr>
            <a:r>
              <a:rPr lang="sv-SE" sz="16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support for</a:t>
            </a:r>
          </a:p>
          <a:p>
            <a:pPr fontAlgn="base">
              <a:lnSpc>
                <a:spcPct val="110000"/>
              </a:lnSpc>
            </a:pPr>
            <a:r>
              <a:rPr lang="sv-SE" sz="16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systematics</a:t>
            </a:r>
            <a:endParaRPr lang="sv-SE" sz="16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fontAlgn="base">
              <a:lnSpc>
                <a:spcPct val="110000"/>
              </a:lnSpc>
            </a:pPr>
            <a:r>
              <a:rPr lang="sv-SE" sz="16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data, </a:t>
            </a:r>
            <a:r>
              <a:rPr lang="sv-SE" sz="16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reflection</a:t>
            </a:r>
            <a:r>
              <a:rPr lang="sv-SE" sz="16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160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analysis</a:t>
            </a:r>
            <a:br>
              <a:rPr lang="sv-SE" sz="4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en-US" sz="48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6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3430B-B241-C033-E5FD-97728FA58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C65AEEB2-3C4D-7138-BC39-D7F24B79A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341" y="-574507"/>
            <a:ext cx="7314786" cy="804820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FCD4669-EE1D-96F7-218E-12F4EBACDA7B}"/>
              </a:ext>
            </a:extLst>
          </p:cNvPr>
          <p:cNvSpPr/>
          <p:nvPr/>
        </p:nvSpPr>
        <p:spPr>
          <a:xfrm>
            <a:off x="375873" y="314788"/>
            <a:ext cx="2059526" cy="78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155740F1-46A5-5706-760A-8F41617AC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fontAlgn="base"/>
            <a:br>
              <a:rPr lang="sv-SE" sz="4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practice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STiP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 </a:t>
            </a:r>
            <a:r>
              <a:rPr lang="sv-SE" sz="2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Swedish USiP </a:t>
            </a: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br>
              <a:rPr lang="sv-SE" sz="4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4400" dirty="0">
              <a:latin typeface="+mn-lt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16A99A3-7CA2-9B11-2F9D-F5303A70BCCA}"/>
              </a:ext>
            </a:extLst>
          </p:cNvPr>
          <p:cNvSpPr txBox="1"/>
          <p:nvPr/>
        </p:nvSpPr>
        <p:spPr>
          <a:xfrm>
            <a:off x="477980" y="4557026"/>
            <a:ext cx="5618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”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Together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we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now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have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 common </a:t>
            </a:r>
            <a:b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language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about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teaching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.”</a:t>
            </a:r>
            <a:endParaRPr lang="sv-SE" sz="18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Maria Franzén,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Head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Teacher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Tiundaskolan</a:t>
            </a:r>
            <a:endParaRPr lang="sv-SE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sv-SE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195CC994-761A-A223-7B52-3CC743A99B02}"/>
              </a:ext>
            </a:extLst>
          </p:cNvPr>
          <p:cNvCxnSpPr>
            <a:cxnSpLocks/>
          </p:cNvCxnSpPr>
          <p:nvPr/>
        </p:nvCxnSpPr>
        <p:spPr>
          <a:xfrm>
            <a:off x="477980" y="4140060"/>
            <a:ext cx="4023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2021B46D-4223-26F3-54C2-BD74C53E7E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046" y="345360"/>
            <a:ext cx="2824593" cy="183775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D9BB902-5C25-8DE9-80A3-C6731107F9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C82EB7A-B3EE-9FCB-97CC-A86F2FFDE2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3029BB6-E1E0-5EB7-A5DA-42576326F82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2" name="Rektangel 1">
            <a:hlinkClick r:id="rId7" action="ppaction://hlinksldjump"/>
            <a:extLst>
              <a:ext uri="{FF2B5EF4-FFF2-40B4-BE49-F238E27FC236}">
                <a16:creationId xmlns:a16="http://schemas.microsoft.com/office/drawing/2014/main" id="{F7EC0500-E25A-22EF-C197-E43B0C334DE0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34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A9563-4B4C-8F31-065E-F20E4A57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3BF32889-C693-A7C0-3BB9-FB61B73609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713" y="-574507"/>
            <a:ext cx="3956414" cy="4353103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CE11EE59-6EF8-96CC-D99F-9F2AD19D74FA}"/>
              </a:ext>
            </a:extLst>
          </p:cNvPr>
          <p:cNvSpPr txBox="1"/>
          <p:nvPr/>
        </p:nvSpPr>
        <p:spPr>
          <a:xfrm>
            <a:off x="451862" y="533031"/>
            <a:ext cx="1171839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10 dimensions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of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teaching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– 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what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teachers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DO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that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leads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to </a:t>
            </a:r>
            <a:r>
              <a:rPr lang="sv-SE" sz="3200" b="1" dirty="0" err="1">
                <a:latin typeface="Helvetica Neue Thin" charset="0"/>
                <a:ea typeface="Helvetica Neue Thin" charset="0"/>
                <a:cs typeface="Helvetica Neue Thin" charset="0"/>
              </a:rPr>
              <a:t>learning</a:t>
            </a:r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3200" b="1" dirty="0">
              <a:latin typeface="Helvetica Neue Thin" charset="0"/>
              <a:ea typeface="Helvetica Neue Thin" charset="0"/>
            </a:endParaRPr>
          </a:p>
          <a:p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Recurring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research:</a:t>
            </a:r>
          </a:p>
          <a:p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over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recently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past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25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years</a:t>
            </a:r>
            <a:endParaRPr lang="sv-S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- 160 researchers in 15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countries</a:t>
            </a:r>
            <a:b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lead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to a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environment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motivation och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342900" indent="-342900">
              <a:buFontTx/>
              <a:buChar char="-"/>
            </a:pPr>
            <a:endParaRPr lang="sv-SE" sz="1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r>
              <a:rPr lang="sv-SE" sz="2400" b="1" dirty="0">
                <a:latin typeface="Helvetica Neue Thin" charset="0"/>
                <a:ea typeface="Helvetica Neue Thin" charset="0"/>
              </a:rPr>
              <a:t>Part 1. Learning </a:t>
            </a:r>
            <a:r>
              <a:rPr lang="sv-SE" sz="2400" b="1" dirty="0" err="1">
                <a:latin typeface="Helvetica Neue Thin" charset="0"/>
                <a:ea typeface="Helvetica Neue Thin" charset="0"/>
              </a:rPr>
              <a:t>processes</a:t>
            </a:r>
            <a:r>
              <a:rPr lang="sv-SE" sz="2400" b="1" dirty="0">
                <a:latin typeface="Helvetica Neue Thin" charset="0"/>
                <a:ea typeface="Helvetica Neue Thin" charset="0"/>
              </a:rPr>
              <a:t>			Part 2. </a:t>
            </a:r>
            <a:r>
              <a:rPr lang="sv-SE" sz="2400" b="1" dirty="0" err="1">
                <a:latin typeface="Helvetica Neue Thin" charset="0"/>
                <a:ea typeface="Helvetica Neue Thin" charset="0"/>
              </a:rPr>
              <a:t>Execution</a:t>
            </a:r>
            <a:endParaRPr lang="sv-SE" sz="2400" b="1" dirty="0">
              <a:latin typeface="Helvetica Neue Thin" charset="0"/>
              <a:ea typeface="Helvetica Neue Thin" charset="0"/>
            </a:endParaRPr>
          </a:p>
          <a:p>
            <a:endParaRPr lang="sv-SE" sz="1000" b="1" dirty="0">
              <a:latin typeface="Helvetica Neue Thin" charset="0"/>
              <a:ea typeface="Helvetica Neue Thin" charset="0"/>
            </a:endParaRPr>
          </a:p>
          <a:p>
            <a:r>
              <a:rPr lang="sv-SE" sz="2400" dirty="0">
                <a:latin typeface="Helvetica Neue Thin" charset="0"/>
                <a:ea typeface="Helvetica Neue Thin" charset="0"/>
              </a:rPr>
              <a:t>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Goals</a:t>
            </a:r>
            <a:r>
              <a:rPr lang="sv-SE" sz="2400" dirty="0">
                <a:latin typeface="Helvetica Neue Thin" charset="0"/>
                <a:ea typeface="Helvetica Neue Thin" charset="0"/>
              </a:rPr>
              <a:t> as a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starting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point</a:t>
            </a:r>
            <a:r>
              <a:rPr lang="sv-SE" sz="2400" dirty="0">
                <a:latin typeface="Helvetica Neue Thin" charset="0"/>
                <a:ea typeface="Helvetica Neue Thin" charset="0"/>
              </a:rPr>
              <a:t>			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Lesson</a:t>
            </a:r>
            <a:r>
              <a:rPr lang="sv-SE" sz="2400" dirty="0">
                <a:latin typeface="Helvetica Neue Thin" charset="0"/>
                <a:ea typeface="Helvetica Neue Thin" charset="0"/>
              </a:rPr>
              <a:t> planning and implementation</a:t>
            </a:r>
          </a:p>
          <a:p>
            <a:r>
              <a:rPr lang="sv-SE" sz="2400" dirty="0">
                <a:latin typeface="Helvetica Neue Thin" charset="0"/>
                <a:ea typeface="Helvetica Neue Thin" charset="0"/>
              </a:rPr>
              <a:t>- Learning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environment</a:t>
            </a:r>
            <a:r>
              <a:rPr lang="sv-SE" sz="2400" dirty="0">
                <a:latin typeface="Helvetica Neue Thin" charset="0"/>
                <a:ea typeface="Helvetica Neue Thin" charset="0"/>
              </a:rPr>
              <a:t>			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Teacher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leadership</a:t>
            </a:r>
            <a:r>
              <a:rPr lang="sv-SE" sz="2400" dirty="0">
                <a:latin typeface="Helvetica Neue Thin" charset="0"/>
                <a:ea typeface="Helvetica Neue Thin" charset="0"/>
              </a:rPr>
              <a:t> in the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classroom</a:t>
            </a:r>
            <a:endParaRPr lang="sv-SE" sz="2400" dirty="0">
              <a:latin typeface="Helvetica Neue Thin" charset="0"/>
              <a:ea typeface="Helvetica Neue Thin" charset="0"/>
            </a:endParaRPr>
          </a:p>
          <a:p>
            <a:r>
              <a:rPr lang="sv-SE" sz="2400" dirty="0">
                <a:latin typeface="Helvetica Neue Thin" charset="0"/>
                <a:ea typeface="Helvetica Neue Thin" charset="0"/>
              </a:rPr>
              <a:t>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Pupils</a:t>
            </a:r>
            <a:r>
              <a:rPr lang="sv-SE" sz="2400" dirty="0">
                <a:latin typeface="Helvetica Neue Thin" charset="0"/>
                <a:ea typeface="Helvetica Neue Thin" charset="0"/>
              </a:rPr>
              <a:t>' participation in 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learning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		- Support for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studens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with</a:t>
            </a:r>
            <a:r>
              <a:rPr lang="sv-SE" sz="2400" dirty="0">
                <a:latin typeface="Helvetica Neue Thin" charset="0"/>
                <a:ea typeface="Helvetica Neue Thin" charset="0"/>
              </a:rPr>
              <a:t> different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needs</a:t>
            </a:r>
            <a:endParaRPr lang="sv-SE" sz="2400" dirty="0">
              <a:latin typeface="Helvetica Neue Thin" charset="0"/>
              <a:ea typeface="Helvetica Neue Thin" charset="0"/>
            </a:endParaRPr>
          </a:p>
          <a:p>
            <a:r>
              <a:rPr lang="sv-SE" sz="2400" dirty="0">
                <a:latin typeface="Helvetica Neue Thin" charset="0"/>
                <a:ea typeface="Helvetica Neue Thin" charset="0"/>
              </a:rPr>
              <a:t>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Making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learning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visible</a:t>
            </a:r>
            <a:r>
              <a:rPr lang="sv-SE" sz="2400" dirty="0">
                <a:latin typeface="Helvetica Neue Thin" charset="0"/>
                <a:ea typeface="Helvetica Neue Thin" charset="0"/>
              </a:rPr>
              <a:t>			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Using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routines</a:t>
            </a:r>
            <a:r>
              <a:rPr lang="sv-SE" sz="2400" dirty="0">
                <a:latin typeface="Helvetica Neue Thin" charset="0"/>
                <a:ea typeface="Helvetica Neue Thin" charset="0"/>
              </a:rPr>
              <a:t> for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learning</a:t>
            </a:r>
            <a:r>
              <a:rPr lang="sv-SE" sz="2400" dirty="0">
                <a:solidFill>
                  <a:schemeClr val="bg1"/>
                </a:solidFill>
                <a:latin typeface="Helvetica Neue Thin" charset="0"/>
                <a:ea typeface="Helvetica Neue Thin" charset="0"/>
              </a:rPr>
              <a:t> lärandet</a:t>
            </a:r>
          </a:p>
          <a:p>
            <a:r>
              <a:rPr lang="sv-SE" sz="2400" dirty="0">
                <a:latin typeface="Helvetica Neue Thin" charset="0"/>
                <a:ea typeface="Helvetica Neue Thin" charset="0"/>
              </a:rPr>
              <a:t>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Using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response</a:t>
            </a:r>
            <a:r>
              <a:rPr lang="sv-SE" sz="2400" dirty="0">
                <a:latin typeface="Helvetica Neue Thin" charset="0"/>
                <a:ea typeface="Helvetica Neue Thin" charset="0"/>
              </a:rPr>
              <a:t> for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learning</a:t>
            </a:r>
            <a:r>
              <a:rPr lang="sv-SE" sz="800" b="1" dirty="0">
                <a:latin typeface="Helvetica Neue Thin" charset="0"/>
                <a:ea typeface="Helvetica Neue Thin" charset="0"/>
              </a:rPr>
              <a:t>		</a:t>
            </a:r>
            <a:r>
              <a:rPr lang="sv-SE" sz="2400" dirty="0">
                <a:latin typeface="Helvetica Neue Thin" charset="0"/>
                <a:ea typeface="Helvetica Neue Thin" charset="0"/>
              </a:rPr>
              <a:t>-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Cooperative</a:t>
            </a:r>
            <a:r>
              <a:rPr lang="sv-SE" sz="2400" dirty="0">
                <a:latin typeface="Helvetica Neue Thin" charset="0"/>
                <a:ea typeface="Helvetica Neue Thin" charset="0"/>
              </a:rPr>
              <a:t>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leaening</a:t>
            </a:r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13B1985-15F5-D310-A4DC-C13C0DF2F320}"/>
              </a:ext>
            </a:extLst>
          </p:cNvPr>
          <p:cNvSpPr/>
          <p:nvPr/>
        </p:nvSpPr>
        <p:spPr>
          <a:xfrm>
            <a:off x="328805" y="4136234"/>
            <a:ext cx="5318960" cy="2027898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6091620-7614-16B9-DA26-5EBE71F4AB07}"/>
              </a:ext>
            </a:extLst>
          </p:cNvPr>
          <p:cNvSpPr/>
          <p:nvPr/>
        </p:nvSpPr>
        <p:spPr>
          <a:xfrm>
            <a:off x="5870785" y="4136234"/>
            <a:ext cx="5992409" cy="2027898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E97C9F9-811E-89C5-50EF-5B3A336ABAD2}"/>
              </a:ext>
            </a:extLst>
          </p:cNvPr>
          <p:cNvSpPr/>
          <p:nvPr/>
        </p:nvSpPr>
        <p:spPr>
          <a:xfrm>
            <a:off x="-825024" y="6238862"/>
            <a:ext cx="1436914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259D6A1-546A-3C61-C74B-429F5DBB20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4" name="Bildobjekt 13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E5F7679-3B8C-A953-0D2D-6A9B758316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15" name="Rektangel 14">
            <a:hlinkClick r:id="" action="ppaction://noaction"/>
            <a:extLst>
              <a:ext uri="{FF2B5EF4-FFF2-40B4-BE49-F238E27FC236}">
                <a16:creationId xmlns:a16="http://schemas.microsoft.com/office/drawing/2014/main" id="{DE437104-7D50-5FD1-0550-BDC7D2684B2B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7B08CF7E-FF2D-C28A-1D51-AC5F80EC6F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B7338D0-5EC1-6F33-D09E-F202AC6C21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1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B6F3A-0111-CD1E-A05D-96A09240A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D95D5AC-4132-3722-57B5-0E7526462150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46D40EC-15D9-63A3-E1E4-939E68198E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712" y="416858"/>
            <a:ext cx="4310543" cy="2804558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3D9DD026-C64E-BB67-2DC9-D127DDB10F2A}"/>
              </a:ext>
            </a:extLst>
          </p:cNvPr>
          <p:cNvSpPr txBox="1"/>
          <p:nvPr/>
        </p:nvSpPr>
        <p:spPr>
          <a:xfrm>
            <a:off x="451863" y="533031"/>
            <a:ext cx="783074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Proven and </a:t>
            </a:r>
            <a:r>
              <a:rPr lang="sv-SE" sz="3200" b="1" dirty="0">
                <a:latin typeface="Helvetica Neue Thin" charset="0"/>
                <a:ea typeface="Helvetica Neue Thin" charset="0"/>
              </a:rPr>
              <a:t>developed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through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4.000 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systematic lesson observations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– observations started 2016</a:t>
            </a:r>
          </a:p>
          <a:p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– launched 2022</a:t>
            </a:r>
          </a:p>
          <a:p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– </a:t>
            </a:r>
            <a:r>
              <a:rPr lang="sv-SE" sz="3200" b="1" dirty="0" err="1">
                <a:latin typeface="Helvetica Neue Thin" charset="0"/>
                <a:ea typeface="Helvetica Neue Thin" charset="0"/>
              </a:rPr>
              <a:t>validated</a:t>
            </a:r>
            <a: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  <a:t> 2024</a:t>
            </a:r>
          </a:p>
          <a:p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12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endParaRPr lang="sv-SE" sz="1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</a:endParaRPr>
          </a:p>
          <a:p>
            <a:endParaRPr lang="sv-SE" sz="500" b="1" dirty="0">
              <a:latin typeface="Helvetica Neue Thin" charset="0"/>
              <a:ea typeface="Helvetica Neue Thin" charset="0"/>
            </a:endParaRPr>
          </a:p>
          <a:p>
            <a:r>
              <a:rPr lang="sv-SE" sz="2400" b="1" dirty="0">
                <a:latin typeface="Helvetica Neue Thin" charset="0"/>
                <a:ea typeface="Helvetica Neue Thin" charset="0"/>
              </a:rPr>
              <a:t>				   </a:t>
            </a:r>
            <a:endParaRPr lang="sv-SE" sz="2400" dirty="0">
              <a:latin typeface="Helvetica Neue Thin" charset="0"/>
              <a:ea typeface="Helvetica Neue Thin" charset="0"/>
            </a:endParaRPr>
          </a:p>
          <a:p>
            <a:endParaRPr lang="sv-SE" sz="2400" b="1" dirty="0">
              <a:latin typeface="Helvetica Neue Thin" charset="0"/>
              <a:ea typeface="Helvetica Neue Thin" charset="0"/>
            </a:endParaRPr>
          </a:p>
          <a:p>
            <a:endParaRPr lang="sv-SE" sz="24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b="1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B080E3D-176A-2A22-0E47-D0E1B99F0A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8" y="4168752"/>
            <a:ext cx="6783460" cy="608988"/>
          </a:xfrm>
          <a:prstGeom prst="rect">
            <a:avLst/>
          </a:prstGeom>
        </p:spPr>
      </p:pic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0CA81C66-E8BD-545D-805A-B2103A053EE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hlinkClick r:id="rId4" action="ppaction://hlinksldjump"/>
            <a:extLst>
              <a:ext uri="{FF2B5EF4-FFF2-40B4-BE49-F238E27FC236}">
                <a16:creationId xmlns:a16="http://schemas.microsoft.com/office/drawing/2014/main" id="{0FDF8074-7826-C3C0-FBDD-C71CC407540B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2657C77-5704-7232-74CB-BA68A27C10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1C31-93A2-90A4-FB4C-9795E108C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16431D05-FE80-7254-FAEC-DCBDB30AD5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8" y="1784713"/>
            <a:ext cx="9366596" cy="443767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DFD5E96-BDB9-4B5C-1C1D-4601DBF9186F}"/>
              </a:ext>
            </a:extLst>
          </p:cNvPr>
          <p:cNvSpPr txBox="1"/>
          <p:nvPr/>
        </p:nvSpPr>
        <p:spPr>
          <a:xfrm>
            <a:off x="564108" y="2303780"/>
            <a:ext cx="8807796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Mager, 1988; Dewey, 1997;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Comenius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1999;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Marton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Booth, 2000;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Arevik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Hartzell, 2007;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2008; Lundahl, 2011; Håkansson &amp; Sundberg, 2012;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Wiliam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Timperley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Pihlgren, 2013a;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Höög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Johansson, 2014; Lo Mun Ling, 2014; Carlgren, 2015; Robinson, 2015;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Klapp,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Kaya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2016; Körling,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Ryve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Hemmi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och Kornhall, 2016;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Jönsson, 2017;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Quigley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 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Crehan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2018;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Blossing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Wennergren,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Segolsson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red.,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Clarke,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Zierer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2019; Karlberg &amp; Samuelsson,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Red., 2021; Tengberg, 2022; Håkansson &amp; Sundberg, 2023; Wahlström, 2023.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964A49E-2A64-0218-E42B-CDA3272D815B}"/>
              </a:ext>
            </a:extLst>
          </p:cNvPr>
          <p:cNvSpPr txBox="1"/>
          <p:nvPr/>
        </p:nvSpPr>
        <p:spPr>
          <a:xfrm>
            <a:off x="564108" y="4578855"/>
            <a:ext cx="964078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Lundahl, 2011; Jönsson, 2011; Håkansson &amp; Sundberg, 2012; Nottingham, 2013; Pihlgren, 2013; </a:t>
            </a:r>
          </a:p>
          <a:p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Wiliam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Timperley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Bergstrand, Red.,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Yates, 2015; Klapp,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Lee &amp; Kroksmark,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Quigley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Bryk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m.fl.,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Crehan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Segolsson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Hageskog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Gerrevall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Zierer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Wahlström, 2019; Karlberg &amp; Samuelsson, Red., 2021;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Wahlström, 2023. </a:t>
            </a:r>
          </a:p>
          <a:p>
            <a:endParaRPr lang="sv-SE" sz="16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5104BD7-972F-A14F-E2A6-44B2B292F4FA}"/>
              </a:ext>
            </a:extLst>
          </p:cNvPr>
          <p:cNvSpPr txBox="1"/>
          <p:nvPr/>
        </p:nvSpPr>
        <p:spPr>
          <a:xfrm>
            <a:off x="451862" y="533031"/>
            <a:ext cx="11718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Research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background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–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</a:b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 researchers in 15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countries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400" dirty="0">
              <a:latin typeface="Helvetica Neue Thin" charset="0"/>
              <a:ea typeface="Helvetica Neue Thin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0BC89CD-201E-2B0B-501C-A1F5E6D7A295}"/>
              </a:ext>
            </a:extLst>
          </p:cNvPr>
          <p:cNvSpPr txBox="1"/>
          <p:nvPr/>
        </p:nvSpPr>
        <p:spPr>
          <a:xfrm>
            <a:off x="543302" y="1931618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1. Mål som utgångspunkt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B2040C5-C663-48BD-EB2C-3231C10774B2}"/>
              </a:ext>
            </a:extLst>
          </p:cNvPr>
          <p:cNvSpPr txBox="1"/>
          <p:nvPr/>
        </p:nvSpPr>
        <p:spPr>
          <a:xfrm>
            <a:off x="564108" y="4201365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5. Användning av respons för lärande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91667E2-0C3E-9F9F-AE87-03C8BBD786E5}"/>
              </a:ext>
            </a:extLst>
          </p:cNvPr>
          <p:cNvSpPr txBox="1"/>
          <p:nvPr/>
        </p:nvSpPr>
        <p:spPr>
          <a:xfrm>
            <a:off x="9246228" y="1672543"/>
            <a:ext cx="143430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Research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93230CA-CDA2-412E-49B1-4AD2BB81AD11}"/>
              </a:ext>
            </a:extLst>
          </p:cNvPr>
          <p:cNvSpPr/>
          <p:nvPr/>
        </p:nvSpPr>
        <p:spPr>
          <a:xfrm>
            <a:off x="-825024" y="6238862"/>
            <a:ext cx="1436914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CC75292-0131-B324-7C8F-FE78C0DFFA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8" name="Bildobjekt 1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8A0CAC72-D386-2C2D-9055-125048CBAE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B3D6BC2E-336B-D312-4CA9-100AA41F7C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323DB436-A2C9-AC32-62EB-837FE5CDE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FFA9AC6-DB4C-6AAF-CEAA-C64D9BCB20D1}"/>
              </a:ext>
            </a:extLst>
          </p:cNvPr>
          <p:cNvSpPr/>
          <p:nvPr/>
        </p:nvSpPr>
        <p:spPr>
          <a:xfrm>
            <a:off x="6831749" y="2483907"/>
            <a:ext cx="2130215" cy="461665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8523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49A5-DE88-B8BC-530D-D6DB88FE4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DC82C20E-DF70-3884-3992-E371CE1F50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8" y="1784713"/>
            <a:ext cx="9366596" cy="443767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57ED1D4C-F0CE-13F4-7E1A-1809F27D6263}"/>
              </a:ext>
            </a:extLst>
          </p:cNvPr>
          <p:cNvSpPr txBox="1"/>
          <p:nvPr/>
        </p:nvSpPr>
        <p:spPr>
          <a:xfrm>
            <a:off x="564108" y="2303780"/>
            <a:ext cx="8807796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Mager, 1988; Dewey, 1997;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Comenius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1999;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Marton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Booth, 2000;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Arevik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Hartzell, 2007;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2008; Lundahl, 2011; Håkansson &amp; Sundberg, 2012;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Wiliam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Timperley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Pihlgren, 2013a;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Höög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Johansson, 2014; Lo Mun Ling, 2014; Carlgren, 2015; Robinson, 2015;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Klapp,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Kaya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2016; Körling,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Ryve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Hemmi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och Kornhall, 2016;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Jönsson, 2017;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Quigley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 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Crehan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2018;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Blossing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Wennergren,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Segolsson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red.,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Clarke,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Zierer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2019; Karlberg &amp; Samuelsson,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Red., 2021; Tengberg, 2022; Håkansson &amp; Sundberg, 2023; Wahlström, 2023.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FB8A27-DFB8-8C19-C77A-196A4A9C1C9F}"/>
              </a:ext>
            </a:extLst>
          </p:cNvPr>
          <p:cNvSpPr txBox="1"/>
          <p:nvPr/>
        </p:nvSpPr>
        <p:spPr>
          <a:xfrm>
            <a:off x="564108" y="4578855"/>
            <a:ext cx="964078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Lundahl, 2011; Jönsson, 2011; Håkansson &amp; Sundberg, 2012; Nottingham, 2013; Pihlgren, 2013; </a:t>
            </a:r>
          </a:p>
          <a:p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Wiliam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Timperley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Bergstrand, Red.,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Yates, 2015; Klapp,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Lee &amp; Kroksmark,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Quigley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Bryk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m.fl.,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Crehan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Segolsson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Hageskog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Gerrevall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Zierer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Wahlström, 2019; Karlberg &amp; Samuelsson, Red., 2021;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Wahlström, 2023. </a:t>
            </a:r>
          </a:p>
          <a:p>
            <a:endParaRPr lang="sv-SE" sz="16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EE63031-C80A-7EC6-9110-0ABD6782C13F}"/>
              </a:ext>
            </a:extLst>
          </p:cNvPr>
          <p:cNvSpPr txBox="1"/>
          <p:nvPr/>
        </p:nvSpPr>
        <p:spPr>
          <a:xfrm>
            <a:off x="451862" y="533031"/>
            <a:ext cx="11718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Research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background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–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</a:b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 researchers in 15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countries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400" dirty="0">
              <a:latin typeface="Helvetica Neue Thin" charset="0"/>
              <a:ea typeface="Helvetica Neue Thin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F017103-F1F6-8BE2-2AF9-2942A0405D39}"/>
              </a:ext>
            </a:extLst>
          </p:cNvPr>
          <p:cNvSpPr txBox="1"/>
          <p:nvPr/>
        </p:nvSpPr>
        <p:spPr>
          <a:xfrm>
            <a:off x="543302" y="1931618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Objectives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as a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starting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point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for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learning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D1BBC4A0-129A-FA5B-6307-0FEA59EA8AA6}"/>
              </a:ext>
            </a:extLst>
          </p:cNvPr>
          <p:cNvSpPr txBox="1"/>
          <p:nvPr/>
        </p:nvSpPr>
        <p:spPr>
          <a:xfrm>
            <a:off x="564108" y="4201365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5.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response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for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learning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DEA096D-3FB6-F297-A483-E30E29F3E057}"/>
              </a:ext>
            </a:extLst>
          </p:cNvPr>
          <p:cNvSpPr/>
          <p:nvPr/>
        </p:nvSpPr>
        <p:spPr>
          <a:xfrm>
            <a:off x="-825024" y="6238862"/>
            <a:ext cx="1436914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8DDD9277-A952-0710-7911-8243336B52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8" name="Bildobjekt 1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1BDAD274-D462-03FE-B406-0417F91DFC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4ECC17ED-ADC0-9412-05D3-9FEFBD3289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0C454D9C-AC0B-F285-FB6B-A6E1FD4EC2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05766E1-7764-D51B-8DEE-1021B63F4DDA}"/>
              </a:ext>
            </a:extLst>
          </p:cNvPr>
          <p:cNvSpPr txBox="1"/>
          <p:nvPr/>
        </p:nvSpPr>
        <p:spPr>
          <a:xfrm>
            <a:off x="9246228" y="1672543"/>
            <a:ext cx="12426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Science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B3FA53C-76E9-829D-74AA-F3913E5B26C7}"/>
              </a:ext>
            </a:extLst>
          </p:cNvPr>
          <p:cNvSpPr/>
          <p:nvPr/>
        </p:nvSpPr>
        <p:spPr>
          <a:xfrm>
            <a:off x="451862" y="2229912"/>
            <a:ext cx="8920041" cy="1897585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24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410A-254A-7CF3-0E9F-A5D0EBB0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En bild som visar text, skärmbild, Teckensnitt, nummer&#10;&#10;AI-genererat innehåll kan vara felaktigt.">
            <a:extLst>
              <a:ext uri="{FF2B5EF4-FFF2-40B4-BE49-F238E27FC236}">
                <a16:creationId xmlns:a16="http://schemas.microsoft.com/office/drawing/2014/main" id="{15D2B087-7049-9330-56DC-C14189A917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50" y="1562413"/>
            <a:ext cx="5901210" cy="499704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002FB00-BF8D-4B8A-F525-BAA1B6B9D66A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77CBDF2-D336-44AF-C169-9E8529C0C198}"/>
              </a:ext>
            </a:extLst>
          </p:cNvPr>
          <p:cNvSpPr/>
          <p:nvPr/>
        </p:nvSpPr>
        <p:spPr>
          <a:xfrm>
            <a:off x="0" y="6336120"/>
            <a:ext cx="12049760" cy="282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75797EA-5ECD-CB60-B792-D91F26DB0015}"/>
              </a:ext>
            </a:extLst>
          </p:cNvPr>
          <p:cNvSpPr txBox="1"/>
          <p:nvPr/>
        </p:nvSpPr>
        <p:spPr>
          <a:xfrm>
            <a:off x="451862" y="521880"/>
            <a:ext cx="11597897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2400" b="1" dirty="0" err="1">
                <a:latin typeface="Helvetica Neue Thin" charset="0"/>
                <a:ea typeface="Helvetica Neue Thin" charset="0"/>
                <a:cs typeface="Helvetica Neue Thin" charset="0"/>
              </a:rPr>
              <a:t>Observe</a:t>
            </a:r>
            <a:r>
              <a:rPr lang="sv-SE" sz="2400" b="1" dirty="0">
                <a:latin typeface="Helvetica Neue Thin" charset="0"/>
                <a:ea typeface="Helvetica Neue Thin" charset="0"/>
                <a:cs typeface="Helvetica Neue Thin" charset="0"/>
              </a:rPr>
              <a:t>, </a:t>
            </a:r>
            <a:r>
              <a:rPr lang="sv-SE" sz="2400" b="1" dirty="0" err="1">
                <a:latin typeface="Helvetica Neue Thin" charset="0"/>
                <a:ea typeface="Helvetica Neue Thin" charset="0"/>
                <a:cs typeface="Helvetica Neue Thin" charset="0"/>
              </a:rPr>
              <a:t>discuss</a:t>
            </a:r>
            <a:r>
              <a:rPr lang="sv-SE" sz="2400" b="1" dirty="0">
                <a:latin typeface="Helvetica Neue Thin" charset="0"/>
                <a:ea typeface="Helvetica Neue Thin" charset="0"/>
                <a:cs typeface="Helvetica Neue Thin" charset="0"/>
              </a:rPr>
              <a:t> and </a:t>
            </a:r>
            <a:r>
              <a:rPr lang="sv-SE" sz="2400" b="1" dirty="0" err="1">
                <a:latin typeface="Helvetica Neue Thin" charset="0"/>
                <a:ea typeface="Helvetica Neue Thin" charset="0"/>
                <a:cs typeface="Helvetica Neue Thin" charset="0"/>
              </a:rPr>
              <a:t>develop</a:t>
            </a:r>
            <a:r>
              <a:rPr lang="sv-SE" sz="24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dirty="0" err="1">
                <a:latin typeface="Helvetica Neue Thin" charset="0"/>
                <a:ea typeface="Helvetica Neue Thin" charset="0"/>
                <a:cs typeface="Helvetica Neue Thin" charset="0"/>
              </a:rPr>
              <a:t>with</a:t>
            </a:r>
            <a:r>
              <a:rPr lang="sv-SE" sz="24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strike="sngStrik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assessment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growth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rubric</a:t>
            </a:r>
            <a:r>
              <a:rPr lang="sv-SE" sz="2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progression </a:t>
            </a:r>
            <a:r>
              <a:rPr lang="sv-SE" sz="2400" b="1" dirty="0">
                <a:solidFill>
                  <a:srgbClr val="00B0F0"/>
                </a:solidFill>
                <a:latin typeface="Helvetica Neue Thin" charset="0"/>
                <a:ea typeface="Helvetica Neue Thin" charset="0"/>
              </a:rPr>
              <a:t> </a:t>
            </a: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br>
              <a:rPr lang="sv-SE" sz="24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8A3814E-1E74-C5D3-E5D1-50E4DB10E2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85877B0-63DA-DA72-B8C0-5D7E5B8C8F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698786B0-492F-0C77-D24B-BAB6FE2F0C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8" name="Rektangel 7">
            <a:hlinkClick r:id="rId6" action="ppaction://hlinksldjump"/>
            <a:extLst>
              <a:ext uri="{FF2B5EF4-FFF2-40B4-BE49-F238E27FC236}">
                <a16:creationId xmlns:a16="http://schemas.microsoft.com/office/drawing/2014/main" id="{1D7F91B4-DFA7-A812-C326-3418FE2A9E8D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hlinkClick r:id="rId6" action="ppaction://hlinksldjump"/>
            <a:extLst>
              <a:ext uri="{FF2B5EF4-FFF2-40B4-BE49-F238E27FC236}">
                <a16:creationId xmlns:a16="http://schemas.microsoft.com/office/drawing/2014/main" id="{82EE7B47-87E1-716E-F4B0-6CD7C967822B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2CC523B-EF4F-464C-6EEB-20698A6D03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0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26A04-C1FF-A464-88D3-DA3134BB4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Teckensnitt, skärmbild, dokument&#10;&#10;Automatiskt genererad beskrivning">
            <a:extLst>
              <a:ext uri="{FF2B5EF4-FFF2-40B4-BE49-F238E27FC236}">
                <a16:creationId xmlns:a16="http://schemas.microsoft.com/office/drawing/2014/main" id="{5D4BBAC0-4579-AF9F-CBCA-8CE77E434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8" y="1784713"/>
            <a:ext cx="9366596" cy="443767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C0F0A750-437C-C3AD-A2B0-D7EE04518459}"/>
              </a:ext>
            </a:extLst>
          </p:cNvPr>
          <p:cNvSpPr txBox="1"/>
          <p:nvPr/>
        </p:nvSpPr>
        <p:spPr>
          <a:xfrm>
            <a:off x="564108" y="2303780"/>
            <a:ext cx="8807796" cy="18158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Mager, 1988; Dewey, 1997;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Comenius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1999;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Marton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Booth, 2000;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Arevik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Hartzell, 2007;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2008; Lundahl, 2011; Håkansson &amp; Sundberg, 2012;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Wiliam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Timperley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2013;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Pihlgren, 2013a;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Höög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Johansson, 2014; Lo Mun Ling, 2014; Carlgren, 2015; Robinson, 2015;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Klapp,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Kaya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2016; Körling, 2015;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Ryve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Hemmi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och Kornhall, 2016;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Jönsson, 2017;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Quigley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2017; 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Crehan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2018;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Blossing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Wennergren,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Hirsh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</a:p>
          <a:p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Segolsson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red.,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Clarke, 2019;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Hattie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&amp; </a:t>
            </a:r>
            <a:r>
              <a:rPr lang="sv-SE" sz="16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Zierer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2019; Karlberg &amp; Samuelsson, </a:t>
            </a: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Red., 2021; Tengberg, 2022; Håkansson &amp; Sundberg, 2023; Wahlström, 2023.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D298017-BB64-B86B-4965-3211F05EA33F}"/>
              </a:ext>
            </a:extLst>
          </p:cNvPr>
          <p:cNvSpPr txBox="1"/>
          <p:nvPr/>
        </p:nvSpPr>
        <p:spPr>
          <a:xfrm>
            <a:off x="564108" y="4578855"/>
            <a:ext cx="9640781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Lundahl, 2011; Jönsson, 2011; Håkansson &amp; Sundberg, 2012; Nottingham, 2013; Pihlgren, 2013; </a:t>
            </a:r>
          </a:p>
          <a:p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Wiliam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Timperley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2013; Bergstrand, Red.,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Yates, 2015; Klapp, 2015;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Lee &amp; Kroksmark,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Quigley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2017;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Bryk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m.fl.,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Crehan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2018;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Hirsh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Segolsson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Hageskog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Gerrevall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Hattie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 &amp; </a:t>
            </a:r>
            <a:r>
              <a:rPr lang="sv-SE" sz="1600" dirty="0" err="1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Zierer</a:t>
            </a:r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, 2019; Wahlström, 2019; Karlberg &amp; Samuelsson, Red., 2021; </a:t>
            </a:r>
          </a:p>
          <a:p>
            <a:r>
              <a:rPr lang="sv-SE" sz="1600" dirty="0"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Calibri" panose="020F0502020204030204" pitchFamily="34" charset="0"/>
              </a:rPr>
              <a:t>Wahlström, 2023. </a:t>
            </a:r>
          </a:p>
          <a:p>
            <a:endParaRPr lang="sv-SE" sz="1600" dirty="0">
              <a:effectLst/>
              <a:latin typeface="Helvetica Neue Light" panose="02000403000000020004" pitchFamily="2" charset="0"/>
              <a:ea typeface="Helvetica Neue Light" panose="020004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DDEC07B-94DE-978C-0C01-63DABB0DE0C0}"/>
              </a:ext>
            </a:extLst>
          </p:cNvPr>
          <p:cNvSpPr txBox="1"/>
          <p:nvPr/>
        </p:nvSpPr>
        <p:spPr>
          <a:xfrm>
            <a:off x="451862" y="533031"/>
            <a:ext cx="11718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Research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background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–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</a:b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160 researchers in 15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countries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400" dirty="0">
              <a:latin typeface="Helvetica Neue Thin" charset="0"/>
              <a:ea typeface="Helvetica Neue Thin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2463843-D755-9E57-75A2-774662BC1E83}"/>
              </a:ext>
            </a:extLst>
          </p:cNvPr>
          <p:cNvSpPr txBox="1"/>
          <p:nvPr/>
        </p:nvSpPr>
        <p:spPr>
          <a:xfrm>
            <a:off x="543302" y="1931618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Objectives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as a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starting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point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for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learning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A867CC2-47DC-4AA7-5A77-C9953365C1DC}"/>
              </a:ext>
            </a:extLst>
          </p:cNvPr>
          <p:cNvSpPr txBox="1"/>
          <p:nvPr/>
        </p:nvSpPr>
        <p:spPr>
          <a:xfrm>
            <a:off x="564108" y="4201365"/>
            <a:ext cx="1171839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5.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response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for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learning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5070965-AC26-C751-0173-1EED5458D37B}"/>
              </a:ext>
            </a:extLst>
          </p:cNvPr>
          <p:cNvSpPr/>
          <p:nvPr/>
        </p:nvSpPr>
        <p:spPr>
          <a:xfrm>
            <a:off x="-825024" y="6238862"/>
            <a:ext cx="1436914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9CECB08A-6C85-460E-6773-3083619C91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8" name="Bildobjekt 1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6386981-F179-C564-C66D-B41EC5C734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8FAF93EA-4267-3723-EFAC-22114E61BA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D97617F6-3FAF-E3D8-82E4-FF6EFF76F8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F9EFCCB-CD85-4E27-4C8B-FFD9CDEEE0BA}"/>
              </a:ext>
            </a:extLst>
          </p:cNvPr>
          <p:cNvSpPr txBox="1"/>
          <p:nvPr/>
        </p:nvSpPr>
        <p:spPr>
          <a:xfrm>
            <a:off x="9246228" y="1672543"/>
            <a:ext cx="12426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Science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211D735-06F4-13C6-3C83-7912C0EC39C7}"/>
              </a:ext>
            </a:extLst>
          </p:cNvPr>
          <p:cNvSpPr/>
          <p:nvPr/>
        </p:nvSpPr>
        <p:spPr>
          <a:xfrm flipV="1">
            <a:off x="407988" y="4201364"/>
            <a:ext cx="10044112" cy="1947151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05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9D1E6-FCCE-53CC-7958-E1403BD5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FF5C7-5E68-9CD9-13E5-722175C87C8E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76E2F01-7A08-33CE-BCE2-97424181BFDA}"/>
              </a:ext>
            </a:extLst>
          </p:cNvPr>
          <p:cNvSpPr/>
          <p:nvPr/>
        </p:nvSpPr>
        <p:spPr>
          <a:xfrm>
            <a:off x="0" y="6336120"/>
            <a:ext cx="12049760" cy="282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815D09C-D918-1F50-EDBD-F8AB0AD63221}"/>
              </a:ext>
            </a:extLst>
          </p:cNvPr>
          <p:cNvSpPr txBox="1"/>
          <p:nvPr/>
        </p:nvSpPr>
        <p:spPr>
          <a:xfrm>
            <a:off x="451862" y="521880"/>
            <a:ext cx="11597897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Observe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,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discuss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and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develop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with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strike="sngStrik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assessment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sv-SE" sz="2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growth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rubric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progression 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</a:rPr>
              <a:t> </a:t>
            </a: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br>
              <a:rPr lang="sv-SE" sz="24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0B89F1E-2FBB-88CA-EFAF-3F9EABFE67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8151ABD-4E0D-76DC-3FCF-D1D81E2F3E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033B31D0-1CCB-A942-1D5E-2F75BBCC3D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8" name="Rektangel 7">
            <a:hlinkClick r:id="rId5" action="ppaction://hlinksldjump"/>
            <a:extLst>
              <a:ext uri="{FF2B5EF4-FFF2-40B4-BE49-F238E27FC236}">
                <a16:creationId xmlns:a16="http://schemas.microsoft.com/office/drawing/2014/main" id="{E10442FB-41A9-A914-A10A-5B3DBA73431F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hlinkClick r:id="rId5" action="ppaction://hlinksldjump"/>
            <a:extLst>
              <a:ext uri="{FF2B5EF4-FFF2-40B4-BE49-F238E27FC236}">
                <a16:creationId xmlns:a16="http://schemas.microsoft.com/office/drawing/2014/main" id="{10570B95-1052-0B29-9B6E-77CC65103B24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90B9AF3D-9CE3-1E76-6CAF-750F9252E9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  <p:pic>
        <p:nvPicPr>
          <p:cNvPr id="12" name="Bildobjekt 11" descr="En bild som visar text, skärmbild, nummer, Teckensnitt&#10;&#10;AI-genererat innehåll kan vara felaktigt.">
            <a:extLst>
              <a:ext uri="{FF2B5EF4-FFF2-40B4-BE49-F238E27FC236}">
                <a16:creationId xmlns:a16="http://schemas.microsoft.com/office/drawing/2014/main" id="{241C175E-A0E3-584B-384D-90ECE38DAA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33" y="1151157"/>
            <a:ext cx="4850352" cy="5329398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E05CA3F-EAE5-523B-1D9C-9599525B1752}"/>
              </a:ext>
            </a:extLst>
          </p:cNvPr>
          <p:cNvSpPr/>
          <p:nvPr/>
        </p:nvSpPr>
        <p:spPr>
          <a:xfrm flipV="1">
            <a:off x="643465" y="1398494"/>
            <a:ext cx="5058088" cy="1631576"/>
          </a:xfrm>
          <a:prstGeom prst="rect">
            <a:avLst/>
          </a:prstGeom>
          <a:noFill/>
          <a:ln w="50800">
            <a:solidFill>
              <a:srgbClr val="53B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05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54D6B-A6CF-4411-F000-E3ED05D57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vägg, Människoansikte&#10;&#10;AI-genererat innehåll kan vara felaktigt.">
            <a:extLst>
              <a:ext uri="{FF2B5EF4-FFF2-40B4-BE49-F238E27FC236}">
                <a16:creationId xmlns:a16="http://schemas.microsoft.com/office/drawing/2014/main" id="{FDF67156-9B09-13F7-4828-1E40BAD729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FF53F9A-7F11-53BF-41BC-7D5310647B67}"/>
              </a:ext>
            </a:extLst>
          </p:cNvPr>
          <p:cNvSpPr txBox="1"/>
          <p:nvPr/>
        </p:nvSpPr>
        <p:spPr>
          <a:xfrm>
            <a:off x="601563" y="944563"/>
            <a:ext cx="585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Breaking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the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Mould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– </a:t>
            </a: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evidence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based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Classroom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Monitoring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 </a:t>
            </a:r>
          </a:p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that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makes ALL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develop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Mats Rosenkvist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BRAVOLesson, Sweden</a:t>
            </a:r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313B6E36-499E-B787-17F1-6F302DADC08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8781020-5602-51B0-0BC1-BC67E43A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87" y="6049340"/>
            <a:ext cx="1378585" cy="4233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CFFC91C-164A-A686-B8C4-CC74F4E5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4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objekt 14" descr="En bild som visar Människoansikte, person, person, Panna&#10;&#10;AI-genererat innehåll kan vara felaktigt.">
            <a:extLst>
              <a:ext uri="{FF2B5EF4-FFF2-40B4-BE49-F238E27FC236}">
                <a16:creationId xmlns:a16="http://schemas.microsoft.com/office/drawing/2014/main" id="{05FEE948-87D5-4986-5D27-AFBADE6D5C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0218" y="-192315"/>
            <a:ext cx="9190644" cy="710565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9BBF3B9-5089-A92C-1E09-9591CA1E29A0}"/>
              </a:ext>
            </a:extLst>
          </p:cNvPr>
          <p:cNvSpPr/>
          <p:nvPr/>
        </p:nvSpPr>
        <p:spPr>
          <a:xfrm>
            <a:off x="5657368" y="-234432"/>
            <a:ext cx="2063057" cy="7370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0546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C4AFF-8403-1F75-5999-BC670AD41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DAE45F8-884E-36A5-CBE6-7CCB5413010C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406BF84-7AEE-8223-268D-2808BC5F94B5}"/>
              </a:ext>
            </a:extLst>
          </p:cNvPr>
          <p:cNvSpPr/>
          <p:nvPr/>
        </p:nvSpPr>
        <p:spPr>
          <a:xfrm>
            <a:off x="0" y="6336120"/>
            <a:ext cx="12049760" cy="282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E4EA34E-63C2-7E93-EB6F-9C92CB560934}"/>
              </a:ext>
            </a:extLst>
          </p:cNvPr>
          <p:cNvSpPr txBox="1"/>
          <p:nvPr/>
        </p:nvSpPr>
        <p:spPr>
          <a:xfrm>
            <a:off x="451862" y="521880"/>
            <a:ext cx="11597897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What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teachers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DO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when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pupils</a:t>
            </a:r>
            <a:r>
              <a:rPr lang="sv-SE" sz="2800" dirty="0">
                <a:latin typeface="Helvetica Neue Thin" charset="0"/>
                <a:ea typeface="Helvetica Neue Thin" charset="0"/>
                <a:cs typeface="Helvetica Neue" panose="02000503000000020004" pitchFamily="2" charset="0"/>
              </a:rPr>
              <a:t> LEARN</a:t>
            </a:r>
            <a:br>
              <a:rPr lang="sv-SE" sz="3200" b="1" dirty="0">
                <a:latin typeface="Helvetica Neue Thin" charset="0"/>
                <a:ea typeface="Helvetica Neue Thin" charset="0"/>
                <a:cs typeface="Helvetica Neue Thin" charset="0"/>
              </a:rPr>
            </a:b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Observe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,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discuss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and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develop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dirty="0" err="1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with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2400" b="1" strike="sngStrik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assessment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sv-SE" sz="2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growth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rubric</a:t>
            </a:r>
            <a:r>
              <a:rPr lang="sv-SE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progression </a:t>
            </a:r>
            <a:r>
              <a:rPr lang="sv-SE" sz="2400" b="1" dirty="0">
                <a:solidFill>
                  <a:schemeClr val="bg1"/>
                </a:solidFill>
                <a:latin typeface="Helvetica Neue Thin" charset="0"/>
                <a:ea typeface="Helvetica Neue Thin" charset="0"/>
              </a:rPr>
              <a:t> </a:t>
            </a: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br>
              <a:rPr lang="sv-SE" sz="24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75B8C99-5F9B-E3EB-0242-7E2A5937A1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E4A089F-17EF-CB0D-6F1F-86CF3C29D5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A82310FE-C974-A4AD-5340-21DC94AB7F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8" name="Rektangel 7">
            <a:hlinkClick r:id="rId5" action="ppaction://hlinksldjump"/>
            <a:extLst>
              <a:ext uri="{FF2B5EF4-FFF2-40B4-BE49-F238E27FC236}">
                <a16:creationId xmlns:a16="http://schemas.microsoft.com/office/drawing/2014/main" id="{99544798-AE24-2AB7-B87B-B1278C74D571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hlinkClick r:id="rId5" action="ppaction://hlinksldjump"/>
            <a:extLst>
              <a:ext uri="{FF2B5EF4-FFF2-40B4-BE49-F238E27FC236}">
                <a16:creationId xmlns:a16="http://schemas.microsoft.com/office/drawing/2014/main" id="{A3C6261D-F6D1-F41C-6235-0A0194B0C47C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 descr="En bild som visar text, skärmbild, nummer, Teckensnitt&#10;&#10;AI-genererat innehåll kan vara felaktigt.">
            <a:extLst>
              <a:ext uri="{FF2B5EF4-FFF2-40B4-BE49-F238E27FC236}">
                <a16:creationId xmlns:a16="http://schemas.microsoft.com/office/drawing/2014/main" id="{A95A53A7-7C11-0FA9-A90A-25FFC43FFC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82" y="1151157"/>
            <a:ext cx="4850352" cy="533162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4D39682-9FB1-72DE-FFCA-C2828CF629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61" y="6305272"/>
            <a:ext cx="484404" cy="48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0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A5851-F1E9-C0DB-8ADB-B86BE520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694DA276-5A35-BDF6-4B65-7E5183E939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005" y="2280698"/>
            <a:ext cx="3118581" cy="3431265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D3AA2C2-E0F9-10FF-36AF-3B1D3741A4BC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17BE9EB-016A-82F3-6294-FD99BB22E85A}"/>
              </a:ext>
            </a:extLst>
          </p:cNvPr>
          <p:cNvSpPr/>
          <p:nvPr/>
        </p:nvSpPr>
        <p:spPr>
          <a:xfrm>
            <a:off x="0" y="6336120"/>
            <a:ext cx="12049760" cy="282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C1EE6C81-3E13-8B00-6800-7F9D98157DB9}"/>
              </a:ext>
            </a:extLst>
          </p:cNvPr>
          <p:cNvSpPr txBox="1"/>
          <p:nvPr/>
        </p:nvSpPr>
        <p:spPr>
          <a:xfrm>
            <a:off x="451863" y="521880"/>
            <a:ext cx="11463900" cy="1197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000" b="1" dirty="0">
                <a:latin typeface="Helvetica Neue Thin" charset="0"/>
                <a:ea typeface="Helvetica Neue Thin" charset="0"/>
                <a:cs typeface="Helvetica Neue Thin" charset="0"/>
              </a:rPr>
              <a:t>For </a:t>
            </a:r>
            <a:r>
              <a:rPr lang="sv-SE" sz="3000" b="1" dirty="0" err="1">
                <a:latin typeface="Helvetica Neue Thin" charset="0"/>
                <a:ea typeface="Helvetica Neue Thin" charset="0"/>
                <a:cs typeface="Helvetica Neue Thin" charset="0"/>
              </a:rPr>
              <a:t>every</a:t>
            </a:r>
            <a:r>
              <a:rPr lang="sv-SE" sz="3000" b="1" dirty="0">
                <a:latin typeface="Helvetica Neue Thin" charset="0"/>
                <a:ea typeface="Helvetica Neue Thin" charset="0"/>
                <a:cs typeface="Helvetica Neue Thin" charset="0"/>
              </a:rPr>
              <a:t> dimension </a:t>
            </a:r>
            <a:r>
              <a:rPr lang="sv-SE" sz="3000" b="1" dirty="0" err="1">
                <a:latin typeface="Helvetica Neue Thin" charset="0"/>
                <a:ea typeface="Helvetica Neue Thin" charset="0"/>
                <a:cs typeface="Helvetica Neue Thin" charset="0"/>
              </a:rPr>
              <a:t>there</a:t>
            </a:r>
            <a:r>
              <a:rPr lang="sv-SE" sz="3000" b="1" dirty="0">
                <a:latin typeface="Helvetica Neue Thin" charset="0"/>
                <a:ea typeface="Helvetica Neue Thin" charset="0"/>
                <a:cs typeface="Helvetica Neue Thin" charset="0"/>
              </a:rPr>
              <a:t> is </a:t>
            </a:r>
            <a:r>
              <a:rPr lang="sv-SE" sz="3000" b="1" dirty="0" err="1">
                <a:latin typeface="Helvetica Neue Thin" charset="0"/>
                <a:ea typeface="Helvetica Neue Thin" charset="0"/>
                <a:cs typeface="Helvetica Neue Thin" charset="0"/>
              </a:rPr>
              <a:t>rich</a:t>
            </a:r>
            <a:r>
              <a:rPr lang="sv-SE" sz="3000" b="1" dirty="0">
                <a:latin typeface="Helvetica Neue Thin" charset="0"/>
                <a:ea typeface="Helvetica Neue Thin" charset="0"/>
                <a:cs typeface="Helvetica Neue Thin" charset="0"/>
              </a:rPr>
              <a:t> </a:t>
            </a:r>
            <a:r>
              <a:rPr lang="sv-SE" sz="3000" b="1" dirty="0" err="1">
                <a:latin typeface="Helvetica Neue Thin" charset="0"/>
                <a:ea typeface="Helvetica Neue Thin" charset="0"/>
                <a:cs typeface="Helvetica Neue Thin" charset="0"/>
              </a:rPr>
              <a:t>content</a:t>
            </a:r>
            <a:endParaRPr lang="sv-SE" sz="30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r>
              <a:rPr lang="sv-SE" sz="3000" b="1" dirty="0" err="1">
                <a:latin typeface="Helvetica Neue Thin" charset="0"/>
                <a:ea typeface="Helvetica Neue Thin" charset="0"/>
              </a:rPr>
              <a:t>with</a:t>
            </a:r>
            <a:r>
              <a:rPr lang="sv-SE" sz="3000" b="1" dirty="0">
                <a:latin typeface="Helvetica Neue Thin" charset="0"/>
                <a:ea typeface="Helvetica Neue Thin" charset="0"/>
              </a:rPr>
              <a:t> </a:t>
            </a:r>
            <a:r>
              <a:rPr lang="sv-SE" sz="3000" b="1" dirty="0" err="1">
                <a:latin typeface="Helvetica Neue Thin" charset="0"/>
                <a:ea typeface="Helvetica Neue Thin" charset="0"/>
              </a:rPr>
              <a:t>examples</a:t>
            </a:r>
            <a:r>
              <a:rPr lang="sv-SE" sz="3000" b="1" dirty="0">
                <a:latin typeface="Helvetica Neue Thin" charset="0"/>
                <a:ea typeface="Helvetica Neue Thin" charset="0"/>
              </a:rPr>
              <a:t> from the research </a:t>
            </a:r>
            <a:r>
              <a:rPr lang="sv-SE" sz="3000" b="1" dirty="0" err="1">
                <a:latin typeface="Helvetica Neue Thin" charset="0"/>
                <a:ea typeface="Helvetica Neue Thin" charset="0"/>
              </a:rPr>
              <a:t>background</a:t>
            </a:r>
            <a:r>
              <a:rPr lang="sv-SE" sz="3000" b="1" dirty="0">
                <a:latin typeface="Helvetica Neue Thin" charset="0"/>
                <a:ea typeface="Helvetica Neue Thin" charset="0"/>
              </a:rPr>
              <a:t> – </a:t>
            </a:r>
            <a:r>
              <a:rPr lang="sv-SE" sz="3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about</a:t>
            </a:r>
            <a:r>
              <a:rPr lang="sv-SE" sz="3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WHY</a:t>
            </a:r>
          </a:p>
          <a:p>
            <a:endParaRPr lang="sv-SE" sz="800" b="1" dirty="0">
              <a:solidFill>
                <a:srgbClr val="00B0F0"/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b="1" i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r>
              <a:rPr lang="sv-SE" b="1" i="1" dirty="0">
                <a:latin typeface="Helvetica Neue Thin" charset="0"/>
                <a:ea typeface="Helvetica Neue Thin" charset="0"/>
                <a:cs typeface="Helvetica Neue Thin" charset="0"/>
              </a:rPr>
              <a:t>						      </a:t>
            </a:r>
          </a:p>
          <a:p>
            <a:r>
              <a:rPr lang="sv-SE" b="1" i="1" dirty="0">
                <a:latin typeface="Helvetica Neue Thin" charset="0"/>
                <a:ea typeface="Helvetica Neue Thin" charset="0"/>
                <a:cs typeface="Helvetica Neue Thin" charset="0"/>
              </a:rPr>
              <a:t>						</a:t>
            </a:r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3200" b="1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1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0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br>
              <a:rPr lang="sv-SE" sz="24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2" name="Platshållare för sidfot 12">
            <a:extLst>
              <a:ext uri="{FF2B5EF4-FFF2-40B4-BE49-F238E27FC236}">
                <a16:creationId xmlns:a16="http://schemas.microsoft.com/office/drawing/2014/main" id="{AE938EF4-3437-98C8-E50E-2DC66A8C389B}"/>
              </a:ext>
            </a:extLst>
          </p:cNvPr>
          <p:cNvSpPr txBox="1">
            <a:spLocks/>
          </p:cNvSpPr>
          <p:nvPr/>
        </p:nvSpPr>
        <p:spPr bwMode="auto">
          <a:xfrm>
            <a:off x="515938" y="6412150"/>
            <a:ext cx="6624638" cy="25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sz="900" dirty="0">
                <a:latin typeface="Arial" charset="0"/>
                <a:ea typeface="ＭＳ Ｐゴシック" charset="-128"/>
                <a:cs typeface="Arial" charset="0"/>
              </a:rPr>
              <a:t>© Skolkompaniet och Fibbla Kompetens tillsammans med </a:t>
            </a:r>
            <a:r>
              <a:rPr 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sv-SE" sz="900" dirty="0">
                <a:latin typeface="Arial" charset="0"/>
                <a:ea typeface="ＭＳ Ｐゴシック" charset="-128"/>
                <a:cs typeface="Arial" charset="0"/>
              </a:rPr>
              <a:t>/</a:t>
            </a:r>
            <a:r>
              <a:rPr lang="sv-SE" sz="900" dirty="0" err="1">
                <a:latin typeface="Arial" charset="0"/>
                <a:ea typeface="ＭＳ Ｐゴシック" charset="-128"/>
                <a:cs typeface="Arial" charset="0"/>
              </a:rPr>
              <a:t>Successful</a:t>
            </a:r>
            <a:r>
              <a:rPr 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  <a:r>
              <a:rPr lang="sv-SE" sz="900" dirty="0" err="1">
                <a:latin typeface="Arial" charset="0"/>
                <a:ea typeface="ＭＳ Ｐゴシック" charset="-128"/>
                <a:cs typeface="Arial" charset="0"/>
              </a:rPr>
              <a:t>Schools</a:t>
            </a:r>
            <a:r>
              <a:rPr lang="sv-SE" sz="900" dirty="0">
                <a:latin typeface="Arial" charset="0"/>
                <a:ea typeface="ＭＳ Ｐゴシック" charset="-128"/>
                <a:cs typeface="Arial" charset="0"/>
              </a:rPr>
              <a:t> Sweden AB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  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8931655-CC6F-9834-6FFD-C6189207F3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369" y="1993244"/>
            <a:ext cx="3055223" cy="22609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4021155-5DD7-A170-AFC6-4CFE325EDF1D}"/>
              </a:ext>
            </a:extLst>
          </p:cNvPr>
          <p:cNvSpPr txBox="1"/>
          <p:nvPr/>
        </p:nvSpPr>
        <p:spPr>
          <a:xfrm>
            <a:off x="11831444" y="334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6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A274B3B-776B-E9BC-6DE1-6543C2435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0393DE6-DC9B-0571-02DB-CC673C8EEA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B1652F2-7DC8-A7C5-AE2E-557BF88E3C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9" name="Rektangel 8">
            <a:hlinkClick r:id="rId7" action="ppaction://hlinksldjump"/>
            <a:extLst>
              <a:ext uri="{FF2B5EF4-FFF2-40B4-BE49-F238E27FC236}">
                <a16:creationId xmlns:a16="http://schemas.microsoft.com/office/drawing/2014/main" id="{1A1D906C-31DD-EE77-2216-4802694736E4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hlinkClick r:id="rId7" action="ppaction://hlinksldjump"/>
            <a:extLst>
              <a:ext uri="{FF2B5EF4-FFF2-40B4-BE49-F238E27FC236}">
                <a16:creationId xmlns:a16="http://schemas.microsoft.com/office/drawing/2014/main" id="{7486FB9D-72BA-8482-3D90-C1B24F839087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 descr="En bild som visar text, Teckensnitt, papper, brev&#10;&#10;AI-genererat innehåll kan vara felaktigt.">
            <a:extLst>
              <a:ext uri="{FF2B5EF4-FFF2-40B4-BE49-F238E27FC236}">
                <a16:creationId xmlns:a16="http://schemas.microsoft.com/office/drawing/2014/main" id="{4271C390-3CE7-437C-9138-D18201C5543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16" y="1773238"/>
            <a:ext cx="5133247" cy="357697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4417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E0BDE-B586-9286-50F0-1FE29CE70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vägg, Människoansikte&#10;&#10;AI-genererat innehåll kan vara felaktigt.">
            <a:extLst>
              <a:ext uri="{FF2B5EF4-FFF2-40B4-BE49-F238E27FC236}">
                <a16:creationId xmlns:a16="http://schemas.microsoft.com/office/drawing/2014/main" id="{9D0B5659-FD24-7870-0F1E-0DEB647F0D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B724861-52DF-3FEE-83F2-CE7A58F076E1}"/>
              </a:ext>
            </a:extLst>
          </p:cNvPr>
          <p:cNvSpPr txBox="1"/>
          <p:nvPr/>
        </p:nvSpPr>
        <p:spPr>
          <a:xfrm>
            <a:off x="601563" y="944563"/>
            <a:ext cx="66777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AGENDA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practice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STiP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</a:t>
            </a:r>
            <a:endParaRPr lang="sv-SE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factors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53B17601-78B8-9C8D-424F-141A6EB0819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A60E32C-7871-CED1-DB60-5B890210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87" y="6049340"/>
            <a:ext cx="1378585" cy="4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5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0592-D627-FB0B-17C3-8E3FF0AE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54A319C2-6B76-AF0E-5763-9ECCC145EE2A}"/>
              </a:ext>
            </a:extLst>
          </p:cNvPr>
          <p:cNvSpPr/>
          <p:nvPr/>
        </p:nvSpPr>
        <p:spPr>
          <a:xfrm>
            <a:off x="3002281" y="0"/>
            <a:ext cx="97503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ECECA009-7594-DC03-F955-84355256A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35" y="4827135"/>
            <a:ext cx="727732" cy="558492"/>
          </a:xfrm>
          <a:prstGeom prst="rect">
            <a:avLst/>
          </a:prstGeom>
        </p:spPr>
      </p:pic>
      <p:pic>
        <p:nvPicPr>
          <p:cNvPr id="35" name="Bildobjekt 34" descr="En bild som visar skiss, Linjekonst, vit, clipart&#10;&#10;Automatiskt genererad beskrivning">
            <a:extLst>
              <a:ext uri="{FF2B5EF4-FFF2-40B4-BE49-F238E27FC236}">
                <a16:creationId xmlns:a16="http://schemas.microsoft.com/office/drawing/2014/main" id="{EDB6E176-3A82-03B1-C62F-88B809BFD4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41" y="3125324"/>
            <a:ext cx="1073831" cy="701960"/>
          </a:xfrm>
          <a:prstGeom prst="rect">
            <a:avLst/>
          </a:prstGeom>
        </p:spPr>
      </p:pic>
      <p:cxnSp>
        <p:nvCxnSpPr>
          <p:cNvPr id="45" name="Rak pil 44">
            <a:extLst>
              <a:ext uri="{FF2B5EF4-FFF2-40B4-BE49-F238E27FC236}">
                <a16:creationId xmlns:a16="http://schemas.microsoft.com/office/drawing/2014/main" id="{960FDAA9-312B-22B4-D939-39E1DE121239}"/>
              </a:ext>
            </a:extLst>
          </p:cNvPr>
          <p:cNvCxnSpPr>
            <a:cxnSpLocks/>
          </p:cNvCxnSpPr>
          <p:nvPr/>
        </p:nvCxnSpPr>
        <p:spPr>
          <a:xfrm>
            <a:off x="8404654" y="4161687"/>
            <a:ext cx="1223143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83FBA672-5115-6420-B0F1-4B09D37CF55E}"/>
              </a:ext>
            </a:extLst>
          </p:cNvPr>
          <p:cNvSpPr/>
          <p:nvPr/>
        </p:nvSpPr>
        <p:spPr>
          <a:xfrm>
            <a:off x="19516" y="6351642"/>
            <a:ext cx="12733153" cy="50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0452DDDB-095F-0865-3F7A-0EF3645796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333" y="-715042"/>
            <a:ext cx="5169335" cy="387700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5080CCE-FC09-1973-38C6-23E5A97076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161" y="1803684"/>
            <a:ext cx="2734191" cy="4327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F7263746-C8F6-F2EE-58F4-DF737C1989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58" y="3392358"/>
            <a:ext cx="2365423" cy="153900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99E54A7-5A20-4868-CF34-63DB54753722}"/>
              </a:ext>
            </a:extLst>
          </p:cNvPr>
          <p:cNvSpPr txBox="1"/>
          <p:nvPr/>
        </p:nvSpPr>
        <p:spPr>
          <a:xfrm>
            <a:off x="3929009" y="1424050"/>
            <a:ext cx="7109984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/inspiration</a:t>
            </a: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70DB1A69-15DA-0A8B-893D-6994910F624F}"/>
              </a:ext>
            </a:extLst>
          </p:cNvPr>
          <p:cNvSpPr txBox="1"/>
          <p:nvPr/>
        </p:nvSpPr>
        <p:spPr>
          <a:xfrm>
            <a:off x="4447016" y="1375709"/>
            <a:ext cx="710998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4.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Collective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–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data/workshop/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analysis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(3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hrs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”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our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 </a:t>
            </a: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–   	     1 – 2 – 3 – 4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and coaching (30 min)                         focus on</a:t>
            </a: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”my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</a:t>
            </a: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						           </a:t>
            </a: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Systematic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lesson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observations</a:t>
            </a: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17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Frihandsfigur 18">
            <a:extLst>
              <a:ext uri="{FF2B5EF4-FFF2-40B4-BE49-F238E27FC236}">
                <a16:creationId xmlns:a16="http://schemas.microsoft.com/office/drawing/2014/main" id="{712DD184-7C25-5C8F-8CAA-C6BBD3DF609D}"/>
              </a:ext>
            </a:extLst>
          </p:cNvPr>
          <p:cNvSpPr/>
          <p:nvPr/>
        </p:nvSpPr>
        <p:spPr>
          <a:xfrm rot="7858470">
            <a:off x="6069255" y="3832999"/>
            <a:ext cx="3532496" cy="553443"/>
          </a:xfrm>
          <a:custGeom>
            <a:avLst/>
            <a:gdLst>
              <a:gd name="connsiteX0" fmla="*/ 2134 w 4436974"/>
              <a:gd name="connsiteY0" fmla="*/ 1630680 h 1630680"/>
              <a:gd name="connsiteX1" fmla="*/ 367894 w 4436974"/>
              <a:gd name="connsiteY1" fmla="*/ 899160 h 1630680"/>
              <a:gd name="connsiteX2" fmla="*/ 2288134 w 4436974"/>
              <a:gd name="connsiteY2" fmla="*/ 304800 h 1630680"/>
              <a:gd name="connsiteX3" fmla="*/ 4436974 w 4436974"/>
              <a:gd name="connsiteY3" fmla="*/ 0 h 16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6974" h="1630680">
                <a:moveTo>
                  <a:pt x="2134" y="1630680"/>
                </a:moveTo>
                <a:cubicBezTo>
                  <a:pt x="-5486" y="1375410"/>
                  <a:pt x="-13106" y="1120140"/>
                  <a:pt x="367894" y="899160"/>
                </a:cubicBezTo>
                <a:cubicBezTo>
                  <a:pt x="748894" y="678180"/>
                  <a:pt x="1609954" y="454660"/>
                  <a:pt x="2288134" y="304800"/>
                </a:cubicBezTo>
                <a:cubicBezTo>
                  <a:pt x="2966314" y="154940"/>
                  <a:pt x="3701644" y="77470"/>
                  <a:pt x="443697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00027F4-2148-D184-0050-E5F11B8B2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48" y="1013200"/>
            <a:ext cx="2382304" cy="328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Data is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key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to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teachers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learning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– </a:t>
            </a:r>
            <a:b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data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about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quality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teaching</a:t>
            </a:r>
            <a:endParaRPr lang="sv-SE" altLang="sv-SE" sz="1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0" name="Kurva 9">
            <a:extLst>
              <a:ext uri="{FF2B5EF4-FFF2-40B4-BE49-F238E27FC236}">
                <a16:creationId xmlns:a16="http://schemas.microsoft.com/office/drawing/2014/main" id="{0A0FE431-1C0F-54B5-6C09-82796C32C1D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716782" y="1410454"/>
            <a:ext cx="477657" cy="244582"/>
          </a:xfrm>
          <a:prstGeom prst="curvedConnector3">
            <a:avLst>
              <a:gd name="adj1" fmla="val 12647"/>
            </a:avLst>
          </a:prstGeom>
          <a:noFill/>
          <a:ln w="9525" algn="ctr">
            <a:solidFill>
              <a:schemeClr val="tx1"/>
            </a:solidFill>
            <a:prstDash val="dash"/>
            <a:round/>
            <a:headEnd type="triangle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FABBB5C7-2E62-598D-6D7C-3EFFF5FABF4C}"/>
              </a:ext>
            </a:extLst>
          </p:cNvPr>
          <p:cNvSpPr/>
          <p:nvPr/>
        </p:nvSpPr>
        <p:spPr>
          <a:xfrm>
            <a:off x="1" y="0"/>
            <a:ext cx="3322319" cy="6858000"/>
          </a:xfrm>
          <a:prstGeom prst="rect">
            <a:avLst/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riangel 2">
            <a:extLst>
              <a:ext uri="{FF2B5EF4-FFF2-40B4-BE49-F238E27FC236}">
                <a16:creationId xmlns:a16="http://schemas.microsoft.com/office/drawing/2014/main" id="{CFD3EC75-5B55-BABA-35AB-DCDAE0B18343}"/>
              </a:ext>
            </a:extLst>
          </p:cNvPr>
          <p:cNvSpPr/>
          <p:nvPr/>
        </p:nvSpPr>
        <p:spPr>
          <a:xfrm rot="16200000" flipV="1">
            <a:off x="1402080" y="1905000"/>
            <a:ext cx="6858000" cy="3048000"/>
          </a:xfrm>
          <a:prstGeom prst="triangle">
            <a:avLst>
              <a:gd name="adj" fmla="val 100000"/>
            </a:avLst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B48ABC0-C31B-7E6E-EFE9-3942047C26F1}"/>
              </a:ext>
            </a:extLst>
          </p:cNvPr>
          <p:cNvSpPr txBox="1"/>
          <p:nvPr/>
        </p:nvSpPr>
        <p:spPr>
          <a:xfrm>
            <a:off x="266757" y="362188"/>
            <a:ext cx="6103563" cy="4332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</a:t>
            </a:r>
            <a:endParaRPr lang="sv-SE" sz="27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Makes ALL </a:t>
            </a: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</a:t>
            </a:r>
            <a: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evidencebased</a:t>
            </a:r>
            <a:b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skillful</a:t>
            </a:r>
            <a:r>
              <a:rPr lang="sv-SE" sz="2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teaching</a:t>
            </a:r>
            <a:endParaRPr lang="sv-SE" sz="27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205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05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5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6216A2E-FDA1-2998-8DC9-A785D800FA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721" y="6399663"/>
            <a:ext cx="4227193" cy="3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11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F27DA763-EC99-4636-8938-1F43BB15C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76931"/>
              </p:ext>
            </p:extLst>
          </p:nvPr>
        </p:nvGraphicFramePr>
        <p:xfrm>
          <a:off x="2041277" y="900753"/>
          <a:ext cx="8135938" cy="395972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067969">
                  <a:extLst>
                    <a:ext uri="{9D8B030D-6E8A-4147-A177-3AD203B41FA5}">
                      <a16:colId xmlns:a16="http://schemas.microsoft.com/office/drawing/2014/main" val="4220139467"/>
                    </a:ext>
                  </a:extLst>
                </a:gridCol>
                <a:gridCol w="4067969">
                  <a:extLst>
                    <a:ext uri="{9D8B030D-6E8A-4147-A177-3AD203B41FA5}">
                      <a16:colId xmlns:a16="http://schemas.microsoft.com/office/drawing/2014/main" val="849397657"/>
                    </a:ext>
                  </a:extLst>
                </a:gridCol>
              </a:tblGrid>
              <a:tr h="849932">
                <a:tc>
                  <a:txBody>
                    <a:bodyPr/>
                    <a:lstStyle/>
                    <a:p>
                      <a:r>
                        <a:rPr lang="sv-SE" sz="2400" b="0" i="0" dirty="0" err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Collaborative</a:t>
                      </a:r>
                      <a:r>
                        <a:rPr lang="sv-SE" sz="2400" b="0" i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sv-SE" sz="2400" b="0" i="0" dirty="0" err="1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learning</a:t>
                      </a:r>
                      <a:endParaRPr lang="sv-SE" sz="2400" b="0" i="0" dirty="0"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72" marR="68572" marT="45732" marB="45732">
                    <a:solidFill>
                      <a:srgbClr val="99E3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0" i="0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Collective</a:t>
                      </a:r>
                      <a:r>
                        <a:rPr lang="sv-SE" sz="2400" b="0" i="0" dirty="0"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 </a:t>
                      </a:r>
                      <a:r>
                        <a:rPr lang="sv-SE" sz="2400" b="0" i="0" dirty="0" err="1">
                          <a:solidFill>
                            <a:schemeClr val="tx1"/>
                          </a:solidFill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learning</a:t>
                      </a:r>
                      <a:endParaRPr lang="sv-SE" sz="2400" b="0" i="0" dirty="0">
                        <a:solidFill>
                          <a:schemeClr val="tx1"/>
                        </a:solidFill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68572" marR="68572" marT="45732" marB="45732">
                    <a:solidFill>
                      <a:srgbClr val="99E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34098"/>
                  </a:ext>
                </a:extLst>
              </a:tr>
              <a:tr h="701227"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Fokus på den enskilda individens kompetensutveckling</a:t>
                      </a:r>
                    </a:p>
                  </a:txBody>
                  <a:tcPr marL="68572" marR="68572" marT="45732" marB="45732"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Fokus på utveckling av skolans verksamhet i stort</a:t>
                      </a:r>
                    </a:p>
                  </a:txBody>
                  <a:tcPr marL="68572" marR="68572" marT="45732" marB="45732"/>
                </a:tc>
                <a:extLst>
                  <a:ext uri="{0D108BD9-81ED-4DB2-BD59-A6C34878D82A}">
                    <a16:rowId xmlns:a16="http://schemas.microsoft.com/office/drawing/2014/main" val="3450477397"/>
                  </a:ext>
                </a:extLst>
              </a:tr>
              <a:tr h="701227">
                <a:tc>
                  <a:txBody>
                    <a:bodyPr/>
                    <a:lstStyle/>
                    <a:p>
                      <a:r>
                        <a:rPr lang="sv-SE" sz="2000" dirty="0" err="1"/>
                        <a:t>Leads</a:t>
                      </a:r>
                      <a:r>
                        <a:rPr lang="sv-SE" sz="2000" dirty="0"/>
                        <a:t> to </a:t>
                      </a:r>
                      <a:r>
                        <a:rPr lang="sv-SE" sz="2000" dirty="0" err="1"/>
                        <a:t>improved</a:t>
                      </a:r>
                      <a:r>
                        <a:rPr lang="sv-SE" sz="2000" dirty="0"/>
                        <a:t> </a:t>
                      </a:r>
                      <a:r>
                        <a:rPr lang="sv-SE" sz="2000" dirty="0" err="1"/>
                        <a:t>individual</a:t>
                      </a:r>
                      <a:r>
                        <a:rPr lang="sv-SE" sz="2000" dirty="0"/>
                        <a:t> </a:t>
                      </a:r>
                      <a:br>
                        <a:rPr lang="sv-SE" sz="2000" dirty="0"/>
                      </a:br>
                      <a:r>
                        <a:rPr lang="sv-SE" sz="2000" dirty="0" err="1"/>
                        <a:t>knowledge</a:t>
                      </a:r>
                      <a:r>
                        <a:rPr lang="sv-SE" sz="2000" dirty="0"/>
                        <a:t> and </a:t>
                      </a:r>
                      <a:r>
                        <a:rPr lang="sv-SE" sz="2000" dirty="0" err="1"/>
                        <a:t>competence</a:t>
                      </a:r>
                      <a:endParaRPr lang="sv-SE" sz="2000" dirty="0"/>
                    </a:p>
                  </a:txBody>
                  <a:tcPr marL="68572" marR="68572" marT="45732" marB="45732"/>
                </a:tc>
                <a:tc>
                  <a:txBody>
                    <a:bodyPr/>
                    <a:lstStyle/>
                    <a:p>
                      <a:r>
                        <a:rPr lang="sv-SE" sz="2000" dirty="0" err="1"/>
                        <a:t>Leads</a:t>
                      </a:r>
                      <a:r>
                        <a:rPr lang="sv-SE" sz="2000" dirty="0"/>
                        <a:t> to </a:t>
                      </a:r>
                      <a:r>
                        <a:rPr lang="sv-SE" sz="2000" dirty="0" err="1"/>
                        <a:t>improved</a:t>
                      </a:r>
                      <a:r>
                        <a:rPr lang="sv-SE" sz="2000" dirty="0"/>
                        <a:t> common </a:t>
                      </a:r>
                    </a:p>
                    <a:p>
                      <a:r>
                        <a:rPr lang="sv-SE" sz="2000" dirty="0" err="1"/>
                        <a:t>patterns</a:t>
                      </a:r>
                      <a:r>
                        <a:rPr lang="sv-SE" sz="2000" dirty="0"/>
                        <a:t> </a:t>
                      </a:r>
                      <a:r>
                        <a:rPr lang="sv-SE" sz="2000" dirty="0" err="1"/>
                        <a:t>of</a:t>
                      </a:r>
                      <a:r>
                        <a:rPr lang="sv-SE" sz="2000" dirty="0"/>
                        <a:t> action in the </a:t>
                      </a:r>
                      <a:r>
                        <a:rPr lang="sv-SE" sz="2000" dirty="0" err="1"/>
                        <a:t>classromms</a:t>
                      </a:r>
                      <a:endParaRPr lang="sv-SE" sz="2000" b="1" dirty="0"/>
                    </a:p>
                  </a:txBody>
                  <a:tcPr marL="68572" marR="68572" marT="45732" marB="45732"/>
                </a:tc>
                <a:extLst>
                  <a:ext uri="{0D108BD9-81ED-4DB2-BD59-A6C34878D82A}">
                    <a16:rowId xmlns:a16="http://schemas.microsoft.com/office/drawing/2014/main" val="1880979906"/>
                  </a:ext>
                </a:extLst>
              </a:tr>
              <a:tr h="1006109"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Är beroende av kunskapen och erfarenheterna hos de lärare som </a:t>
                      </a:r>
                      <a:b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</a:br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för tillfället finns på arbetsplatsen.</a:t>
                      </a:r>
                    </a:p>
                  </a:txBody>
                  <a:tcPr marL="68572" marR="68572" marT="45732" marB="45732"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Är beroende av att gemensamma föreställningar om den egna organisationen främjar samarbete</a:t>
                      </a:r>
                    </a:p>
                  </a:txBody>
                  <a:tcPr marL="68572" marR="68572" marT="45732" marB="45732"/>
                </a:tc>
                <a:extLst>
                  <a:ext uri="{0D108BD9-81ED-4DB2-BD59-A6C34878D82A}">
                    <a16:rowId xmlns:a16="http://schemas.microsoft.com/office/drawing/2014/main" val="2150310412"/>
                  </a:ext>
                </a:extLst>
              </a:tr>
              <a:tr h="701227"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Underlättas av att lärarna identifierar sig med sitt yrke.</a:t>
                      </a:r>
                    </a:p>
                  </a:txBody>
                  <a:tcPr marL="68572" marR="68572" marT="45732" marB="45732"/>
                </a:tc>
                <a:tc>
                  <a:txBody>
                    <a:bodyPr/>
                    <a:lstStyle/>
                    <a:p>
                      <a:r>
                        <a:rPr lang="sv-SE" sz="2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Underlättas av att lärarna identifierar sig med sin skola.</a:t>
                      </a:r>
                    </a:p>
                  </a:txBody>
                  <a:tcPr marL="68572" marR="68572" marT="45732" marB="45732"/>
                </a:tc>
                <a:extLst>
                  <a:ext uri="{0D108BD9-81ED-4DB2-BD59-A6C34878D82A}">
                    <a16:rowId xmlns:a16="http://schemas.microsoft.com/office/drawing/2014/main" val="658983654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374CCA49-D2BA-3838-21C8-63D7A74489B3}"/>
              </a:ext>
            </a:extLst>
          </p:cNvPr>
          <p:cNvSpPr txBox="1"/>
          <p:nvPr/>
        </p:nvSpPr>
        <p:spPr>
          <a:xfrm>
            <a:off x="4066910" y="5243731"/>
            <a:ext cx="609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sv-SE" altLang="sv-SE" sz="1800" dirty="0"/>
              <a:t>(</a:t>
            </a:r>
            <a:r>
              <a:rPr lang="sv-SE" altLang="sv-SE" sz="1800" dirty="0" err="1"/>
              <a:t>Rönnström</a:t>
            </a:r>
            <a:r>
              <a:rPr lang="sv-SE" altLang="sv-SE" sz="1800" dirty="0"/>
              <a:t> &amp; Johansson, 2018, s. 403)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sv-SE" altLang="sv-SE" dirty="0"/>
              <a:t>(Katz &amp; </a:t>
            </a:r>
            <a:r>
              <a:rPr lang="sv-SE" altLang="sv-SE" dirty="0" err="1"/>
              <a:t>Dack</a:t>
            </a:r>
            <a:r>
              <a:rPr lang="sv-SE" altLang="sv-SE" dirty="0"/>
              <a:t>, 2013)</a:t>
            </a:r>
            <a:endParaRPr lang="sv-SE" altLang="sv-SE" sz="1800" dirty="0"/>
          </a:p>
        </p:txBody>
      </p:sp>
      <p:sp>
        <p:nvSpPr>
          <p:cNvPr id="5" name="Rektangel 4">
            <a:hlinkClick r:id="rId2" action="ppaction://hlinksldjump"/>
            <a:extLst>
              <a:ext uri="{FF2B5EF4-FFF2-40B4-BE49-F238E27FC236}">
                <a16:creationId xmlns:a16="http://schemas.microsoft.com/office/drawing/2014/main" id="{0B03A9E6-DBFF-D9A6-43E9-62413B6C9BD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7C19C3B-4C88-89BE-D1AE-396504DB2B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721" y="6399663"/>
            <a:ext cx="4227193" cy="379499"/>
          </a:xfrm>
          <a:prstGeom prst="rect">
            <a:avLst/>
          </a:prstGeom>
        </p:spPr>
      </p:pic>
      <p:cxnSp>
        <p:nvCxnSpPr>
          <p:cNvPr id="4" name="Rak 3">
            <a:extLst>
              <a:ext uri="{FF2B5EF4-FFF2-40B4-BE49-F238E27FC236}">
                <a16:creationId xmlns:a16="http://schemas.microsoft.com/office/drawing/2014/main" id="{33AE2410-CF6F-9DB9-0497-BC515E811861}"/>
              </a:ext>
            </a:extLst>
          </p:cNvPr>
          <p:cNvCxnSpPr>
            <a:cxnSpLocks/>
          </p:cNvCxnSpPr>
          <p:nvPr/>
        </p:nvCxnSpPr>
        <p:spPr>
          <a:xfrm>
            <a:off x="6071936" y="955707"/>
            <a:ext cx="0" cy="4453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hlinkClick r:id="rId2" action="ppaction://hlinksldjump"/>
            <a:extLst>
              <a:ext uri="{FF2B5EF4-FFF2-40B4-BE49-F238E27FC236}">
                <a16:creationId xmlns:a16="http://schemas.microsoft.com/office/drawing/2014/main" id="{635D95A7-F80E-9289-1AE7-2340FD0C98DD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7064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1C249-A90E-E745-94E2-A7E42A17D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0523B78-49E9-7E6B-FB66-90089650A52F}"/>
              </a:ext>
            </a:extLst>
          </p:cNvPr>
          <p:cNvSpPr/>
          <p:nvPr/>
        </p:nvSpPr>
        <p:spPr>
          <a:xfrm>
            <a:off x="7149643" y="4759086"/>
            <a:ext cx="7441580" cy="172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E4DE3EE-D6AE-8C25-369C-083303B332C9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D977A23-2B8B-A68C-703E-5E0DD05D809F}"/>
              </a:ext>
            </a:extLst>
          </p:cNvPr>
          <p:cNvSpPr txBox="1"/>
          <p:nvPr/>
        </p:nvSpPr>
        <p:spPr>
          <a:xfrm>
            <a:off x="451856" y="1536247"/>
            <a:ext cx="27350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Örkelljunga LA</a:t>
            </a:r>
          </a:p>
          <a:p>
            <a:br>
              <a:rPr lang="sv-SE" sz="32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Platshållare för sidfot 12">
            <a:extLst>
              <a:ext uri="{FF2B5EF4-FFF2-40B4-BE49-F238E27FC236}">
                <a16:creationId xmlns:a16="http://schemas.microsoft.com/office/drawing/2014/main" id="{9E9000BB-E5D8-2098-AEE7-10FFA7C24F66}"/>
              </a:ext>
            </a:extLst>
          </p:cNvPr>
          <p:cNvSpPr txBox="1">
            <a:spLocks/>
          </p:cNvSpPr>
          <p:nvPr/>
        </p:nvSpPr>
        <p:spPr bwMode="auto">
          <a:xfrm>
            <a:off x="272667" y="6450243"/>
            <a:ext cx="6624638" cy="3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© Successful Schools Sweden/</a:t>
            </a:r>
            <a:r>
              <a:rPr lang="en-US" alt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</a:p>
        </p:txBody>
      </p:sp>
      <p:pic>
        <p:nvPicPr>
          <p:cNvPr id="3" name="Picture 2" descr="Bildresultat för sverigekarta illustration">
            <a:extLst>
              <a:ext uri="{FF2B5EF4-FFF2-40B4-BE49-F238E27FC236}">
                <a16:creationId xmlns:a16="http://schemas.microsoft.com/office/drawing/2014/main" id="{A80EC0FB-0161-15DF-3EF3-7209167E0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261" y="185630"/>
            <a:ext cx="2693434" cy="61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299F6EF7-BA35-EF00-8DA7-75D8D2143D6E}"/>
              </a:ext>
            </a:extLst>
          </p:cNvPr>
          <p:cNvSpPr/>
          <p:nvPr/>
        </p:nvSpPr>
        <p:spPr>
          <a:xfrm>
            <a:off x="8168997" y="5744983"/>
            <a:ext cx="164263" cy="132975"/>
          </a:xfrm>
          <a:prstGeom prst="ellipse">
            <a:avLst/>
          </a:prstGeom>
          <a:solidFill>
            <a:srgbClr val="DF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299AC74-945D-2D92-7C1D-A49DEAD147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FA913E9-9336-515F-B5D6-ACD083E822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2C66F064-290C-7107-A9B3-BAAAA4DA39F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9" name="Rektangel 8">
            <a:hlinkClick r:id="" action="ppaction://noaction"/>
            <a:extLst>
              <a:ext uri="{FF2B5EF4-FFF2-40B4-BE49-F238E27FC236}">
                <a16:creationId xmlns:a16="http://schemas.microsoft.com/office/drawing/2014/main" id="{D87C7309-6787-5D72-E28D-D87D45E88D0D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730AD4F0-1CA7-1B57-27CC-6C546F2EC6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847" y="2669187"/>
            <a:ext cx="4505740" cy="1519625"/>
          </a:xfrm>
          <a:prstGeom prst="rect">
            <a:avLst/>
          </a:prstGeom>
        </p:spPr>
      </p:pic>
      <p:sp>
        <p:nvSpPr>
          <p:cNvPr id="13" name="Rektangel 12">
            <a:hlinkClick r:id="rId8" action="ppaction://hlinksldjump"/>
            <a:extLst>
              <a:ext uri="{FF2B5EF4-FFF2-40B4-BE49-F238E27FC236}">
                <a16:creationId xmlns:a16="http://schemas.microsoft.com/office/drawing/2014/main" id="{F80BEDC4-5443-646F-1667-D461965D7A95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9096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B44F6-0E69-6897-0C6D-C6444AA7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skärmbild, frukt, gul, apelsin&#10;&#10;Automatiskt genererad beskrivning">
            <a:extLst>
              <a:ext uri="{FF2B5EF4-FFF2-40B4-BE49-F238E27FC236}">
                <a16:creationId xmlns:a16="http://schemas.microsoft.com/office/drawing/2014/main" id="{336FC84C-4AF4-8507-D44B-857FB67D41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" y="2573144"/>
            <a:ext cx="6028377" cy="356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objekt 6" descr="En bild som visar frukt, skärmbild, apelsin&#10;&#10;Automatiskt genererad beskrivning">
            <a:extLst>
              <a:ext uri="{FF2B5EF4-FFF2-40B4-BE49-F238E27FC236}">
                <a16:creationId xmlns:a16="http://schemas.microsoft.com/office/drawing/2014/main" id="{AE01556F-D7EB-5BC8-83AD-9B7B577E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7152" y="2573144"/>
            <a:ext cx="6047012" cy="3568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1CC49E-64CD-0283-6383-8DA810AB46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1B3D64B-62B7-E833-4C92-A762B1787C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2" name="Bildobjekt 1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015DAF0D-7A05-9A90-222F-AEEBE90D5A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13" name="Rektangel 12">
            <a:hlinkClick r:id="" action="ppaction://noaction"/>
            <a:extLst>
              <a:ext uri="{FF2B5EF4-FFF2-40B4-BE49-F238E27FC236}">
                <a16:creationId xmlns:a16="http://schemas.microsoft.com/office/drawing/2014/main" id="{63D1EDD8-9252-D027-7BC7-40088E93618D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96C67FD-4927-3167-CD87-54DEB9139146}"/>
              </a:ext>
            </a:extLst>
          </p:cNvPr>
          <p:cNvSpPr txBox="1"/>
          <p:nvPr/>
        </p:nvSpPr>
        <p:spPr>
          <a:xfrm>
            <a:off x="136946" y="2778960"/>
            <a:ext cx="11125161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lain"/>
            </a:pPr>
            <a:r>
              <a:rPr lang="sv-SE" sz="1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  2	                           3                            4                              1                            2                             3                             4</a:t>
            </a:r>
          </a:p>
          <a:p>
            <a:pPr marL="457200" indent="-457200">
              <a:buAutoNum type="arabicPlain"/>
            </a:pPr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AutoNum type="arabicPlain"/>
            </a:pPr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AutoNum type="arabicPlain" startAt="5"/>
            </a:pPr>
            <a:r>
              <a:rPr lang="sv-SE" sz="1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  6                              7      	                    8	              5                            6                              7                            8</a:t>
            </a:r>
          </a:p>
          <a:p>
            <a:pPr marL="457200" indent="-457200">
              <a:buAutoNum type="arabicPlain" startAt="5"/>
            </a:pPr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AutoNum type="arabicPlain" startAt="5"/>
            </a:pPr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			    </a:t>
            </a:r>
          </a:p>
          <a:p>
            <a:endParaRPr lang="sv-SE" sz="8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9                            10					             9                          10</a:t>
            </a: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	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 Thin" charset="0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416635AC-0351-BE51-0ABA-53EB42DBEC93}"/>
              </a:ext>
            </a:extLst>
          </p:cNvPr>
          <p:cNvSpPr txBox="1"/>
          <p:nvPr/>
        </p:nvSpPr>
        <p:spPr>
          <a:xfrm>
            <a:off x="3139440" y="5142879"/>
            <a:ext cx="2908168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1. Mål som utgångspunkt för lärande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2. Lärandemiljö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3. Elevernas delaktighet i lärandet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4. Synliggörande av lärandet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5. Användning av respons för lärande           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E8B1E322-E428-7900-EBA2-244560104F57}"/>
              </a:ext>
            </a:extLst>
          </p:cNvPr>
          <p:cNvSpPr txBox="1"/>
          <p:nvPr/>
        </p:nvSpPr>
        <p:spPr>
          <a:xfrm>
            <a:off x="9198297" y="5148393"/>
            <a:ext cx="2937022" cy="9387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6. Lektionens planering och genomförande    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7. Lärarens ledarskap i klassrummet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8. Stöd till elever med olika behov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9. Användning av rutiner</a:t>
            </a:r>
          </a:p>
          <a:p>
            <a:r>
              <a:rPr lang="sv-SE" sz="11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10. Samarbetslärande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B5D4511D-73F5-59C7-5E99-0D94D76D6FFE}"/>
              </a:ext>
            </a:extLst>
          </p:cNvPr>
          <p:cNvSpPr/>
          <p:nvPr/>
        </p:nvSpPr>
        <p:spPr>
          <a:xfrm>
            <a:off x="6303476" y="2164080"/>
            <a:ext cx="4162409" cy="35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16D9A65-599B-61AE-51C5-97E7981FB70C}"/>
              </a:ext>
            </a:extLst>
          </p:cNvPr>
          <p:cNvSpPr txBox="1"/>
          <p:nvPr/>
        </p:nvSpPr>
        <p:spPr>
          <a:xfrm>
            <a:off x="136301" y="104928"/>
            <a:ext cx="9509334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Örkelljunga LA:s all 6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primary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HT 2024 - USiP</a:t>
            </a:r>
          </a:p>
          <a:p>
            <a:r>
              <a:rPr lang="sv-SE" sz="2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Utveckling av undervisningsskicklighet på vetenskaplig grund (USiP)</a:t>
            </a:r>
          </a:p>
          <a:p>
            <a:r>
              <a:rPr lang="sv-SE" sz="2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OBS! Alla observation 2 är ännu inte genomförda.</a:t>
            </a:r>
          </a:p>
          <a:p>
            <a:endParaRPr lang="sv-SE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HT 2024 Basobservation 1 </a:t>
            </a:r>
            <a:r>
              <a:rPr lang="sv-SE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(aug – okt)                                                </a:t>
            </a:r>
            <a:r>
              <a:rPr lang="sv-SE" sz="1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HT2024 Observation 2 </a:t>
            </a:r>
            <a:r>
              <a:rPr lang="sv-SE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(okt – dec)</a:t>
            </a:r>
          </a:p>
        </p:txBody>
      </p:sp>
      <p:sp>
        <p:nvSpPr>
          <p:cNvPr id="3" name="Rektangel 2">
            <a:hlinkClick r:id="rId7" action="ppaction://hlinksldjump"/>
            <a:extLst>
              <a:ext uri="{FF2B5EF4-FFF2-40B4-BE49-F238E27FC236}">
                <a16:creationId xmlns:a16="http://schemas.microsoft.com/office/drawing/2014/main" id="{557FA33C-B9D8-95A4-172D-8FB201E037C5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691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728A6-BB62-4258-A550-98F7200A5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319E626-DD33-156B-F0BC-C7AC93D6441C}"/>
              </a:ext>
            </a:extLst>
          </p:cNvPr>
          <p:cNvSpPr/>
          <p:nvPr/>
        </p:nvSpPr>
        <p:spPr>
          <a:xfrm>
            <a:off x="7149643" y="4759086"/>
            <a:ext cx="7441580" cy="172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71598D4-2F6C-04FC-AD7D-2CBD9951F4F4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59729EC0-977E-4981-AB3B-146E3D690090}"/>
              </a:ext>
            </a:extLst>
          </p:cNvPr>
          <p:cNvSpPr txBox="1"/>
          <p:nvPr/>
        </p:nvSpPr>
        <p:spPr>
          <a:xfrm>
            <a:off x="451856" y="1536247"/>
            <a:ext cx="3622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Trolle Ljungby skola</a:t>
            </a:r>
          </a:p>
          <a:p>
            <a:br>
              <a:rPr lang="sv-SE" sz="32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Platshållare för sidfot 12">
            <a:extLst>
              <a:ext uri="{FF2B5EF4-FFF2-40B4-BE49-F238E27FC236}">
                <a16:creationId xmlns:a16="http://schemas.microsoft.com/office/drawing/2014/main" id="{1AC5D2E3-7DCC-8EC3-F5B9-DDBC3CF54F55}"/>
              </a:ext>
            </a:extLst>
          </p:cNvPr>
          <p:cNvSpPr txBox="1">
            <a:spLocks/>
          </p:cNvSpPr>
          <p:nvPr/>
        </p:nvSpPr>
        <p:spPr bwMode="auto">
          <a:xfrm>
            <a:off x="272667" y="6450243"/>
            <a:ext cx="6624638" cy="3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© Successful Schools Sweden/</a:t>
            </a:r>
            <a:r>
              <a:rPr lang="en-US" alt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</a:p>
        </p:txBody>
      </p:sp>
      <p:pic>
        <p:nvPicPr>
          <p:cNvPr id="3" name="Picture 2" descr="Bildresultat för sverigekarta illustration">
            <a:extLst>
              <a:ext uri="{FF2B5EF4-FFF2-40B4-BE49-F238E27FC236}">
                <a16:creationId xmlns:a16="http://schemas.microsoft.com/office/drawing/2014/main" id="{4823D2D2-CD09-F9DC-C0F7-F4D1184C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261" y="185630"/>
            <a:ext cx="2693434" cy="61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9BB10379-4BBE-AA62-2D60-2DEC8F0A7739}"/>
              </a:ext>
            </a:extLst>
          </p:cNvPr>
          <p:cNvSpPr/>
          <p:nvPr/>
        </p:nvSpPr>
        <p:spPr>
          <a:xfrm>
            <a:off x="8648165" y="5368173"/>
            <a:ext cx="164263" cy="132975"/>
          </a:xfrm>
          <a:prstGeom prst="ellipse">
            <a:avLst/>
          </a:prstGeom>
          <a:solidFill>
            <a:srgbClr val="DF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A5A46A7-2BBD-5D3C-4BFC-0D567E2207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35C978E-7055-877B-9C8A-0EA670ADB8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0" name="Bildobjekt 9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3FF176A-0687-AE1D-8A23-D8A6A3AAD4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9" name="Rektangel 8">
            <a:hlinkClick r:id="" action="ppaction://noaction"/>
            <a:extLst>
              <a:ext uri="{FF2B5EF4-FFF2-40B4-BE49-F238E27FC236}">
                <a16:creationId xmlns:a16="http://schemas.microsoft.com/office/drawing/2014/main" id="{8441D1E5-80BC-2D98-03F2-35A6EE95F623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hlinkClick r:id="rId7" action="ppaction://hlinksldjump"/>
            <a:extLst>
              <a:ext uri="{FF2B5EF4-FFF2-40B4-BE49-F238E27FC236}">
                <a16:creationId xmlns:a16="http://schemas.microsoft.com/office/drawing/2014/main" id="{02ADC918-691B-77AF-89D5-4C7E8A358C8E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4469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225C8-1E8C-ED8A-1EB5-6939C97B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skärmbild, diagram, text&#10;&#10;Automatiskt genererad beskrivning">
            <a:extLst>
              <a:ext uri="{FF2B5EF4-FFF2-40B4-BE49-F238E27FC236}">
                <a16:creationId xmlns:a16="http://schemas.microsoft.com/office/drawing/2014/main" id="{2F2FFB72-A543-74CE-67F5-02B1F7F546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" y="0"/>
            <a:ext cx="12084459" cy="6799208"/>
          </a:xfrm>
          <a:prstGeom prst="rect">
            <a:avLst/>
          </a:prstGeom>
        </p:spPr>
      </p:pic>
      <p:sp>
        <p:nvSpPr>
          <p:cNvPr id="3" name="Platshållare för sidfot 12">
            <a:extLst>
              <a:ext uri="{FF2B5EF4-FFF2-40B4-BE49-F238E27FC236}">
                <a16:creationId xmlns:a16="http://schemas.microsoft.com/office/drawing/2014/main" id="{8DA10ACE-2C00-9759-9206-F8E5D9162DDB}"/>
              </a:ext>
            </a:extLst>
          </p:cNvPr>
          <p:cNvSpPr txBox="1">
            <a:spLocks/>
          </p:cNvSpPr>
          <p:nvPr/>
        </p:nvSpPr>
        <p:spPr bwMode="auto">
          <a:xfrm>
            <a:off x="272667" y="6450243"/>
            <a:ext cx="6624638" cy="3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© Successful Schools Sweden/</a:t>
            </a:r>
            <a:r>
              <a:rPr lang="en-US" alt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4AB55AE-5911-8F25-B2A8-D1F734C9D9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740" y="6272992"/>
            <a:ext cx="1212023" cy="429066"/>
          </a:xfrm>
          <a:prstGeom prst="rect">
            <a:avLst/>
          </a:prstGeom>
        </p:spPr>
      </p:pic>
      <p:sp>
        <p:nvSpPr>
          <p:cNvPr id="7" name="Rektangel 6">
            <a:hlinkClick r:id="" action="ppaction://noaction"/>
            <a:extLst>
              <a:ext uri="{FF2B5EF4-FFF2-40B4-BE49-F238E27FC236}">
                <a16:creationId xmlns:a16="http://schemas.microsoft.com/office/drawing/2014/main" id="{36095B34-9531-0D88-3D14-2756695F1710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0DAC40A-8215-6B38-1E78-0F2CF9C42961}"/>
              </a:ext>
            </a:extLst>
          </p:cNvPr>
          <p:cNvSpPr txBox="1"/>
          <p:nvPr/>
        </p:nvSpPr>
        <p:spPr>
          <a:xfrm>
            <a:off x="3843865" y="5334002"/>
            <a:ext cx="17524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After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term 4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35C6210-D7CD-3E81-DF44-025B04683BAD}"/>
              </a:ext>
            </a:extLst>
          </p:cNvPr>
          <p:cNvSpPr txBox="1"/>
          <p:nvPr/>
        </p:nvSpPr>
        <p:spPr>
          <a:xfrm>
            <a:off x="10005003" y="5334002"/>
            <a:ext cx="175240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After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term 6</a:t>
            </a:r>
          </a:p>
        </p:txBody>
      </p:sp>
      <p:sp>
        <p:nvSpPr>
          <p:cNvPr id="8" name="Rektangel 7">
            <a:hlinkClick r:id="rId4" action="ppaction://hlinksldjump"/>
            <a:extLst>
              <a:ext uri="{FF2B5EF4-FFF2-40B4-BE49-F238E27FC236}">
                <a16:creationId xmlns:a16="http://schemas.microsoft.com/office/drawing/2014/main" id="{BCB899FF-6104-9BF1-1CF5-693D165BF20F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hlinkClick r:id="rId5" action="ppaction://hlinksldjump"/>
            <a:extLst>
              <a:ext uri="{FF2B5EF4-FFF2-40B4-BE49-F238E27FC236}">
                <a16:creationId xmlns:a16="http://schemas.microsoft.com/office/drawing/2014/main" id="{F0176E21-E7C0-8FF3-6858-9C90B5CB1C33}"/>
              </a:ext>
            </a:extLst>
          </p:cNvPr>
          <p:cNvSpPr/>
          <p:nvPr/>
        </p:nvSpPr>
        <p:spPr>
          <a:xfrm>
            <a:off x="10901990" y="63458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59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B939C-6C79-5EA7-0AAE-13CBFE9F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>
            <a:extLst>
              <a:ext uri="{FF2B5EF4-FFF2-40B4-BE49-F238E27FC236}">
                <a16:creationId xmlns:a16="http://schemas.microsoft.com/office/drawing/2014/main" id="{507023E7-7C8A-C4CC-E237-E19BADDF48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8" y="33646"/>
            <a:ext cx="6296635" cy="6331519"/>
          </a:xfrm>
          <a:prstGeom prst="rect">
            <a:avLst/>
          </a:prstGeom>
        </p:spPr>
      </p:pic>
      <p:sp>
        <p:nvSpPr>
          <p:cNvPr id="3" name="Platshållare för sidfot 12">
            <a:extLst>
              <a:ext uri="{FF2B5EF4-FFF2-40B4-BE49-F238E27FC236}">
                <a16:creationId xmlns:a16="http://schemas.microsoft.com/office/drawing/2014/main" id="{9A3E5CAD-988C-55C0-4D75-148DC5004A9F}"/>
              </a:ext>
            </a:extLst>
          </p:cNvPr>
          <p:cNvSpPr txBox="1">
            <a:spLocks/>
          </p:cNvSpPr>
          <p:nvPr/>
        </p:nvSpPr>
        <p:spPr bwMode="auto">
          <a:xfrm>
            <a:off x="272667" y="6450243"/>
            <a:ext cx="6624638" cy="3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© Successful Schools Sweden/</a:t>
            </a:r>
            <a:r>
              <a:rPr lang="en-US" alt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816D04A-117F-0666-882F-E9978EE62DB7}"/>
              </a:ext>
            </a:extLst>
          </p:cNvPr>
          <p:cNvSpPr txBox="1"/>
          <p:nvPr/>
        </p:nvSpPr>
        <p:spPr>
          <a:xfrm>
            <a:off x="10005003" y="5334002"/>
            <a:ext cx="13436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HT 2024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13BE391-C8D5-3F0E-734F-0A46714BB4D4}"/>
              </a:ext>
            </a:extLst>
          </p:cNvPr>
          <p:cNvSpPr/>
          <p:nvPr/>
        </p:nvSpPr>
        <p:spPr>
          <a:xfrm>
            <a:off x="6323493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3C2B0B4-104E-C881-BC3C-6A50EFFE1C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740" y="6272992"/>
            <a:ext cx="1212023" cy="429066"/>
          </a:xfrm>
          <a:prstGeom prst="rect">
            <a:avLst/>
          </a:prstGeom>
        </p:spPr>
      </p:pic>
      <p:sp>
        <p:nvSpPr>
          <p:cNvPr id="7" name="Rektangel 6">
            <a:hlinkClick r:id="" action="ppaction://noaction"/>
            <a:extLst>
              <a:ext uri="{FF2B5EF4-FFF2-40B4-BE49-F238E27FC236}">
                <a16:creationId xmlns:a16="http://schemas.microsoft.com/office/drawing/2014/main" id="{45AD910B-C301-CCB9-1A0A-B6C7CC7F2B74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hlinkClick r:id="rId4" action="ppaction://hlinksldjump"/>
            <a:extLst>
              <a:ext uri="{FF2B5EF4-FFF2-40B4-BE49-F238E27FC236}">
                <a16:creationId xmlns:a16="http://schemas.microsoft.com/office/drawing/2014/main" id="{317FEFE0-F79B-32C0-4563-BC70FA8C04FC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9EA5946-95EA-A6F4-6969-C91319A0F836}"/>
              </a:ext>
            </a:extLst>
          </p:cNvPr>
          <p:cNvSpPr/>
          <p:nvPr/>
        </p:nvSpPr>
        <p:spPr>
          <a:xfrm>
            <a:off x="5525705" y="908050"/>
            <a:ext cx="1371600" cy="75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7D4666D-567A-E5F2-A139-34585AE2CFC0}"/>
              </a:ext>
            </a:extLst>
          </p:cNvPr>
          <p:cNvSpPr/>
          <p:nvPr/>
        </p:nvSpPr>
        <p:spPr>
          <a:xfrm>
            <a:off x="5410200" y="2930094"/>
            <a:ext cx="1371600" cy="75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9B88A3D-9D68-66B7-FA0E-CAF3D86FD077}"/>
              </a:ext>
            </a:extLst>
          </p:cNvPr>
          <p:cNvSpPr/>
          <p:nvPr/>
        </p:nvSpPr>
        <p:spPr>
          <a:xfrm>
            <a:off x="5510722" y="5276919"/>
            <a:ext cx="1371600" cy="75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hlinkClick r:id="rId5" action="ppaction://hlinksldjump"/>
            <a:extLst>
              <a:ext uri="{FF2B5EF4-FFF2-40B4-BE49-F238E27FC236}">
                <a16:creationId xmlns:a16="http://schemas.microsoft.com/office/drawing/2014/main" id="{6F903993-B3C2-CFD5-3E5C-4341C73DA81A}"/>
              </a:ext>
            </a:extLst>
          </p:cNvPr>
          <p:cNvSpPr/>
          <p:nvPr/>
        </p:nvSpPr>
        <p:spPr>
          <a:xfrm>
            <a:off x="10901990" y="63458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 descr="En bild som visar klädsel, fönster, byggnad, person&#10;&#10;Automatiskt genererad beskrivning">
            <a:extLst>
              <a:ext uri="{FF2B5EF4-FFF2-40B4-BE49-F238E27FC236}">
                <a16:creationId xmlns:a16="http://schemas.microsoft.com/office/drawing/2014/main" id="{B35D8678-B71E-6094-D747-50A5722315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493" y="35643"/>
            <a:ext cx="6121871" cy="5468686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8A5039C-67DA-74C3-33D5-04C4851BA074}"/>
              </a:ext>
            </a:extLst>
          </p:cNvPr>
          <p:cNvSpPr txBox="1"/>
          <p:nvPr/>
        </p:nvSpPr>
        <p:spPr>
          <a:xfrm>
            <a:off x="3843865" y="5656724"/>
            <a:ext cx="67340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After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term 7		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Head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Teacher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Jessika Müller</a:t>
            </a:r>
          </a:p>
        </p:txBody>
      </p:sp>
    </p:spTree>
    <p:extLst>
      <p:ext uri="{BB962C8B-B14F-4D97-AF65-F5344CB8AC3E}">
        <p14:creationId xmlns:p14="http://schemas.microsoft.com/office/powerpoint/2010/main" val="155549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88990-2589-D5C6-7D10-159E3B4E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421BC43-8251-B22D-76A2-98A359C66992}"/>
              </a:ext>
            </a:extLst>
          </p:cNvPr>
          <p:cNvSpPr/>
          <p:nvPr/>
        </p:nvSpPr>
        <p:spPr>
          <a:xfrm>
            <a:off x="11717" y="-30163"/>
            <a:ext cx="6096000" cy="688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4CAE871-9B35-3505-6443-0C4D86F10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1" y="6347559"/>
            <a:ext cx="4552951" cy="4087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5FB3D75-35D9-6906-DA5A-A441130DC6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416" y="618699"/>
            <a:ext cx="6773333" cy="5080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DFDB780-E7C0-9C66-565A-ED4F0906EE2F}"/>
              </a:ext>
            </a:extLst>
          </p:cNvPr>
          <p:cNvSpPr/>
          <p:nvPr/>
        </p:nvSpPr>
        <p:spPr>
          <a:xfrm>
            <a:off x="6107717" y="1"/>
            <a:ext cx="6096000" cy="6888163"/>
          </a:xfrm>
          <a:prstGeom prst="rect">
            <a:avLst/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9E495D9-3C92-7F36-F810-C62367194598}"/>
              </a:ext>
            </a:extLst>
          </p:cNvPr>
          <p:cNvSpPr txBox="1"/>
          <p:nvPr/>
        </p:nvSpPr>
        <p:spPr>
          <a:xfrm>
            <a:off x="6732542" y="663185"/>
            <a:ext cx="52864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700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lessons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500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30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schools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Published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June 2024 </a:t>
            </a: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44.000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downloads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5" action="ppaction://hlinksldjump"/>
            <a:extLst>
              <a:ext uri="{FF2B5EF4-FFF2-40B4-BE49-F238E27FC236}">
                <a16:creationId xmlns:a16="http://schemas.microsoft.com/office/drawing/2014/main" id="{9E8D9EF9-E746-A6B8-1DE8-D992B00696B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487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189A044-CA25-26C9-05AE-45D4C640F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156" y="856811"/>
            <a:ext cx="6468832" cy="399962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E21555B4-BF1E-13AA-A20A-8CCB77C25828}"/>
              </a:ext>
            </a:extLst>
          </p:cNvPr>
          <p:cNvSpPr/>
          <p:nvPr/>
        </p:nvSpPr>
        <p:spPr>
          <a:xfrm>
            <a:off x="7034148" y="533148"/>
            <a:ext cx="4703150" cy="21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ektangel 1">
            <a:hlinkClick r:id="rId3" action="ppaction://hlinksldjump"/>
            <a:extLst>
              <a:ext uri="{FF2B5EF4-FFF2-40B4-BE49-F238E27FC236}">
                <a16:creationId xmlns:a16="http://schemas.microsoft.com/office/drawing/2014/main" id="{AE163E80-3B3B-A153-9D6F-238BB96838D1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98D0067-E495-034A-8405-48C26AE82835}"/>
              </a:ext>
            </a:extLst>
          </p:cNvPr>
          <p:cNvSpPr txBox="1"/>
          <p:nvPr/>
        </p:nvSpPr>
        <p:spPr>
          <a:xfrm>
            <a:off x="3395632" y="5656724"/>
            <a:ext cx="48524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Pupil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outcome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 Trolle Ljungby skola</a:t>
            </a:r>
          </a:p>
        </p:txBody>
      </p:sp>
    </p:spTree>
    <p:extLst>
      <p:ext uri="{BB962C8B-B14F-4D97-AF65-F5344CB8AC3E}">
        <p14:creationId xmlns:p14="http://schemas.microsoft.com/office/powerpoint/2010/main" val="872471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4B38B-C564-B232-6622-7DA72AA3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Rak 9">
            <a:extLst>
              <a:ext uri="{FF2B5EF4-FFF2-40B4-BE49-F238E27FC236}">
                <a16:creationId xmlns:a16="http://schemas.microsoft.com/office/drawing/2014/main" id="{74BFD6EF-0F5D-260C-41B9-2E3438B871E8}"/>
              </a:ext>
            </a:extLst>
          </p:cNvPr>
          <p:cNvCxnSpPr>
            <a:cxnSpLocks/>
          </p:cNvCxnSpPr>
          <p:nvPr/>
        </p:nvCxnSpPr>
        <p:spPr>
          <a:xfrm>
            <a:off x="477980" y="3921241"/>
            <a:ext cx="4023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544F66D8-5D8C-6AF0-F179-C1C26163F128}"/>
              </a:ext>
            </a:extLst>
          </p:cNvPr>
          <p:cNvSpPr/>
          <p:nvPr/>
        </p:nvSpPr>
        <p:spPr>
          <a:xfrm>
            <a:off x="418133" y="3192651"/>
            <a:ext cx="4083208" cy="898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pic>
        <p:nvPicPr>
          <p:cNvPr id="4" name="Bildobjekt 3" descr="En bild som visar text, frukt, apelsin, mat&#10;&#10;Automatiskt genererad beskrivning">
            <a:extLst>
              <a:ext uri="{FF2B5EF4-FFF2-40B4-BE49-F238E27FC236}">
                <a16:creationId xmlns:a16="http://schemas.microsoft.com/office/drawing/2014/main" id="{BD3AE647-6530-5749-37F6-45F145D011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075" y="356862"/>
            <a:ext cx="9077563" cy="5131174"/>
          </a:xfrm>
          <a:prstGeom prst="rect">
            <a:avLst/>
          </a:prstGeom>
        </p:spPr>
      </p:pic>
      <p:cxnSp>
        <p:nvCxnSpPr>
          <p:cNvPr id="12" name="Rak pil 11">
            <a:extLst>
              <a:ext uri="{FF2B5EF4-FFF2-40B4-BE49-F238E27FC236}">
                <a16:creationId xmlns:a16="http://schemas.microsoft.com/office/drawing/2014/main" id="{60E1804D-F8D9-04D4-D19D-B179C5F4B445}"/>
              </a:ext>
            </a:extLst>
          </p:cNvPr>
          <p:cNvCxnSpPr/>
          <p:nvPr/>
        </p:nvCxnSpPr>
        <p:spPr>
          <a:xfrm flipH="1" flipV="1">
            <a:off x="6429829" y="3879069"/>
            <a:ext cx="116114" cy="274296"/>
          </a:xfrm>
          <a:prstGeom prst="straightConnector1">
            <a:avLst/>
          </a:prstGeom>
          <a:ln w="28575">
            <a:solidFill>
              <a:srgbClr val="86BA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objekt 5">
            <a:extLst>
              <a:ext uri="{FF2B5EF4-FFF2-40B4-BE49-F238E27FC236}">
                <a16:creationId xmlns:a16="http://schemas.microsoft.com/office/drawing/2014/main" id="{891E7391-DA4E-6B09-FE73-713C081DFE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5342DF1-EAF7-2530-3F55-6D5546FC1B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33A2B9DD-B4A0-0424-9308-A6B7CAE22C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756F3A73-C11B-0761-88BB-A38264676F19}"/>
              </a:ext>
            </a:extLst>
          </p:cNvPr>
          <p:cNvSpPr txBox="1">
            <a:spLocks/>
          </p:cNvSpPr>
          <p:nvPr/>
        </p:nvSpPr>
        <p:spPr>
          <a:xfrm>
            <a:off x="1853104" y="-1836209"/>
            <a:ext cx="7848441" cy="320413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1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sv-SE" sz="2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</a:t>
            </a:r>
            <a:r>
              <a:rPr lang="sv-SE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discussion</a:t>
            </a:r>
            <a:r>
              <a:rPr lang="sv-SE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: 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</a:t>
            </a:r>
            <a:r>
              <a:rPr lang="sv-SE" sz="28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do WE </a:t>
            </a:r>
            <a:r>
              <a:rPr lang="sv-SE" sz="28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need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DO in the </a:t>
            </a:r>
            <a:r>
              <a:rPr lang="sv-SE" sz="28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classroom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</a:t>
            </a:r>
            <a:r>
              <a:rPr lang="sv-SE" sz="28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improve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from </a:t>
            </a:r>
            <a:r>
              <a:rPr lang="sv-SE" sz="28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yellow</a:t>
            </a:r>
            <a:r>
              <a:rPr lang="sv-SE" sz="28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green?”</a:t>
            </a:r>
          </a:p>
          <a:p>
            <a:pPr algn="l"/>
            <a:endParaRPr lang="sv-SE" sz="28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ktangel 13">
            <a:hlinkClick r:id="" action="ppaction://noaction"/>
            <a:extLst>
              <a:ext uri="{FF2B5EF4-FFF2-40B4-BE49-F238E27FC236}">
                <a16:creationId xmlns:a16="http://schemas.microsoft.com/office/drawing/2014/main" id="{783DB9F8-8D58-A34E-1180-F0106A121F73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hlinkClick r:id="" action="ppaction://noaction"/>
            <a:extLst>
              <a:ext uri="{FF2B5EF4-FFF2-40B4-BE49-F238E27FC236}">
                <a16:creationId xmlns:a16="http://schemas.microsoft.com/office/drawing/2014/main" id="{1EBCCD68-18AF-7D9B-319D-8F8EE459677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 descr="En bild som visar gul, diagram, apelsin, Färggrann&#10;&#10;Automatiskt genererad beskrivning">
            <a:extLst>
              <a:ext uri="{FF2B5EF4-FFF2-40B4-BE49-F238E27FC236}">
                <a16:creationId xmlns:a16="http://schemas.microsoft.com/office/drawing/2014/main" id="{DF59158B-73CE-12D3-9EF9-F88A1026E56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104" y="1079594"/>
            <a:ext cx="8591037" cy="5280735"/>
          </a:xfrm>
          <a:prstGeom prst="rect">
            <a:avLst/>
          </a:prstGeom>
          <a:solidFill>
            <a:srgbClr val="CCCCCB"/>
          </a:solidFill>
        </p:spPr>
      </p:pic>
      <p:pic>
        <p:nvPicPr>
          <p:cNvPr id="9" name="Bildobjekt 8" descr="En bild som visar text&#10;&#10;Automatiskt genererad beskrivning">
            <a:extLst>
              <a:ext uri="{FF2B5EF4-FFF2-40B4-BE49-F238E27FC236}">
                <a16:creationId xmlns:a16="http://schemas.microsoft.com/office/drawing/2014/main" id="{2D6491EF-E493-DAD2-5EFD-82D76996BA2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451" y="1442956"/>
            <a:ext cx="6212864" cy="3614019"/>
          </a:xfrm>
          <a:prstGeom prst="rect">
            <a:avLst/>
          </a:prstGeom>
        </p:spPr>
      </p:pic>
      <p:cxnSp>
        <p:nvCxnSpPr>
          <p:cNvPr id="11" name="Rak pil 10">
            <a:extLst>
              <a:ext uri="{FF2B5EF4-FFF2-40B4-BE49-F238E27FC236}">
                <a16:creationId xmlns:a16="http://schemas.microsoft.com/office/drawing/2014/main" id="{44D687AC-0966-5893-48D7-E925F5BBB2B7}"/>
              </a:ext>
            </a:extLst>
          </p:cNvPr>
          <p:cNvCxnSpPr>
            <a:cxnSpLocks/>
          </p:cNvCxnSpPr>
          <p:nvPr/>
        </p:nvCxnSpPr>
        <p:spPr>
          <a:xfrm flipH="1">
            <a:off x="3589870" y="1689652"/>
            <a:ext cx="985259" cy="333885"/>
          </a:xfrm>
          <a:prstGeom prst="straightConnector1">
            <a:avLst/>
          </a:prstGeom>
          <a:ln w="28575">
            <a:solidFill>
              <a:srgbClr val="86BA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ktangel 12">
            <a:hlinkClick r:id="rId9" action="ppaction://hlinksldjump"/>
            <a:extLst>
              <a:ext uri="{FF2B5EF4-FFF2-40B4-BE49-F238E27FC236}">
                <a16:creationId xmlns:a16="http://schemas.microsoft.com/office/drawing/2014/main" id="{D2A816B8-7B2D-A3AE-2AFB-6DF61AAED68E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162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AC7CE-4B07-00F2-EE35-4B3303DD4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DA8391F-AE86-B71B-1F2E-383581D3B453}"/>
              </a:ext>
            </a:extLst>
          </p:cNvPr>
          <p:cNvSpPr/>
          <p:nvPr/>
        </p:nvSpPr>
        <p:spPr>
          <a:xfrm>
            <a:off x="6003014" y="3915214"/>
            <a:ext cx="7441580" cy="1728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D8B0F2C-3B82-B56A-D006-4B3E9FDA56EB}"/>
              </a:ext>
            </a:extLst>
          </p:cNvPr>
          <p:cNvSpPr/>
          <p:nvPr/>
        </p:nvSpPr>
        <p:spPr>
          <a:xfrm>
            <a:off x="10597190" y="159126"/>
            <a:ext cx="3081580" cy="397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98E55EEB-5630-16F8-BAF9-18087FABCFC6}"/>
              </a:ext>
            </a:extLst>
          </p:cNvPr>
          <p:cNvSpPr txBox="1"/>
          <p:nvPr/>
        </p:nvSpPr>
        <p:spPr>
          <a:xfrm>
            <a:off x="416238" y="680620"/>
            <a:ext cx="114639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Definition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b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Transforming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Professional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Practice</a:t>
            </a:r>
            <a:endParaRPr lang="sv-SE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Helvetica Neue Thin" charset="0"/>
                <a:ea typeface="Helvetica Neue Thin" charset="0"/>
              </a:rPr>
              <a:t>= 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lasting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improvements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ways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thinking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doing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the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classroom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Helvetica Neue Thin" charset="0"/>
                <a:ea typeface="Helvetica Neue Thin" charset="0"/>
              </a:rPr>
              <a:t>= a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prerequisite</a:t>
            </a:r>
            <a:r>
              <a:rPr lang="sv-SE" sz="3200" dirty="0">
                <a:latin typeface="Helvetica Neue Thin" charset="0"/>
                <a:ea typeface="Helvetica Neue Thin" charset="0"/>
              </a:rPr>
              <a:t> for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higher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knowledge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results</a:t>
            </a:r>
            <a:endParaRPr lang="sv-SE" sz="3200" dirty="0">
              <a:latin typeface="Helvetica Neue Thin" charset="0"/>
              <a:ea typeface="Helvetica Neue Thin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sv-SE" sz="3200" dirty="0">
                <a:latin typeface="Helvetica Neue Thin" charset="0"/>
                <a:ea typeface="Helvetica Neue Thin" charset="0"/>
              </a:rPr>
              <a:t> is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challenging</a:t>
            </a:r>
            <a:r>
              <a:rPr lang="sv-SE" sz="3200" dirty="0">
                <a:latin typeface="Helvetica Neue Thin" charset="0"/>
                <a:ea typeface="Helvetica Neue Thin" charset="0"/>
              </a:rPr>
              <a:t> and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changing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br>
              <a:rPr lang="sv-SE" sz="3200" dirty="0">
                <a:latin typeface="Helvetica Neue Thin" charset="0"/>
                <a:ea typeface="Helvetica Neue Thin" charset="0"/>
              </a:rPr>
            </a:br>
            <a:r>
              <a:rPr lang="sv-SE" sz="3200" dirty="0" err="1">
                <a:latin typeface="Helvetica Neue Thin" charset="0"/>
                <a:ea typeface="Helvetica Neue Thin" charset="0"/>
              </a:rPr>
              <a:t>teachers</a:t>
            </a:r>
            <a:r>
              <a:rPr lang="sv-SE" sz="3200" dirty="0">
                <a:latin typeface="Helvetica Neue Thin" charset="0"/>
                <a:ea typeface="Helvetica Neue Thin" charset="0"/>
              </a:rPr>
              <a:t>’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beliefs</a:t>
            </a:r>
            <a:r>
              <a:rPr lang="sv-SE" sz="3200" dirty="0">
                <a:latin typeface="Helvetica Neue Thin" charset="0"/>
                <a:ea typeface="Helvetica Neue Thin" charset="0"/>
              </a:rPr>
              <a:t> and perceptions.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sv-SE" sz="3200" dirty="0" err="1">
                <a:latin typeface="Helvetica Neue Thin" charset="0"/>
                <a:ea typeface="Helvetica Neue Thin" charset="0"/>
              </a:rPr>
              <a:t>leads</a:t>
            </a:r>
            <a:r>
              <a:rPr lang="sv-SE" sz="3200" dirty="0">
                <a:latin typeface="Helvetica Neue Thin" charset="0"/>
                <a:ea typeface="Helvetica Neue Thin" charset="0"/>
              </a:rPr>
              <a:t> to new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insights</a:t>
            </a:r>
            <a:r>
              <a:rPr lang="sv-SE" sz="3200" dirty="0">
                <a:latin typeface="Helvetica Neue Thin" charset="0"/>
                <a:ea typeface="Helvetica Neue Thin" charset="0"/>
              </a:rPr>
              <a:t> – in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other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words</a:t>
            </a:r>
            <a:r>
              <a:rPr lang="sv-SE" sz="3200" dirty="0">
                <a:latin typeface="Helvetica Neue Thin" charset="0"/>
                <a:ea typeface="Helvetica Neue Thin" charset="0"/>
              </a:rPr>
              <a:t>, </a:t>
            </a:r>
            <a:br>
              <a:rPr lang="sv-SE" sz="3200" dirty="0">
                <a:latin typeface="Helvetica Neue Thin" charset="0"/>
                <a:ea typeface="Helvetica Neue Thin" charset="0"/>
              </a:rPr>
            </a:br>
            <a:r>
              <a:rPr lang="sv-SE" sz="3200" dirty="0" err="1">
                <a:latin typeface="Helvetica Neue Thin" charset="0"/>
                <a:ea typeface="Helvetica Neue Thin" charset="0"/>
              </a:rPr>
              <a:t>ways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of</a:t>
            </a:r>
            <a:r>
              <a:rPr lang="sv-SE" sz="3200" dirty="0">
                <a:latin typeface="Helvetica Neue Thin" charset="0"/>
                <a:ea typeface="Helvetica Neue Thin" charset="0"/>
              </a:rPr>
              <a:t>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thinking</a:t>
            </a:r>
            <a:r>
              <a:rPr lang="sv-SE" sz="3200" dirty="0">
                <a:latin typeface="Helvetica Neue Thin" charset="0"/>
                <a:ea typeface="Helvetica Neue Thin" charset="0"/>
              </a:rPr>
              <a:t> and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doing</a:t>
            </a:r>
            <a:r>
              <a:rPr lang="sv-SE" sz="3200" dirty="0">
                <a:latin typeface="Helvetica Neue Thin" charset="0"/>
                <a:ea typeface="Helvetica Neue Thin" charset="0"/>
              </a:rPr>
              <a:t> in the </a:t>
            </a:r>
            <a:r>
              <a:rPr lang="sv-SE" sz="3200" dirty="0" err="1">
                <a:latin typeface="Helvetica Neue Thin" charset="0"/>
                <a:ea typeface="Helvetica Neue Thin" charset="0"/>
              </a:rPr>
              <a:t>classroom</a:t>
            </a:r>
            <a:br>
              <a:rPr lang="sv-SE" sz="3200" dirty="0">
                <a:latin typeface="Helvetica Neue Thin" charset="0"/>
                <a:ea typeface="Helvetica Neue Thin" charset="0"/>
              </a:rPr>
            </a:br>
            <a:endParaRPr lang="sv-SE" sz="24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r>
              <a:rPr lang="sv-SE" sz="2400" dirty="0">
                <a:latin typeface="Helvetica Neue Thin" charset="0"/>
                <a:ea typeface="Helvetica Neue Thin" charset="0"/>
                <a:cs typeface="Helvetica Neue Thin" charset="0"/>
              </a:rPr>
              <a:t>Källa</a:t>
            </a:r>
            <a:r>
              <a:rPr lang="sv-SE" sz="2400" dirty="0">
                <a:latin typeface="Helvetica Neue Thin" charset="0"/>
                <a:ea typeface="Helvetica Neue Thin" charset="0"/>
              </a:rPr>
              <a:t>: Katz &amp; </a:t>
            </a:r>
            <a:r>
              <a:rPr lang="sv-SE" sz="2400" dirty="0" err="1">
                <a:latin typeface="Helvetica Neue Thin" charset="0"/>
                <a:ea typeface="Helvetica Neue Thin" charset="0"/>
              </a:rPr>
              <a:t>Dack</a:t>
            </a:r>
            <a:r>
              <a:rPr lang="sv-SE" sz="2400" dirty="0">
                <a:latin typeface="Helvetica Neue Thin" charset="0"/>
                <a:ea typeface="Helvetica Neue Thin" charset="0"/>
              </a:rPr>
              <a:t>, 2013</a:t>
            </a:r>
            <a:br>
              <a:rPr lang="sv-SE" sz="3200" dirty="0">
                <a:latin typeface="Helvetica Neue Thin" charset="0"/>
                <a:ea typeface="Helvetica Neue Thin" charset="0"/>
                <a:cs typeface="Helvetica Neue Thin" charset="0"/>
              </a:rPr>
            </a:br>
            <a:endParaRPr lang="sv-SE" sz="32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2" name="Platshållare för sidfot 12">
            <a:extLst>
              <a:ext uri="{FF2B5EF4-FFF2-40B4-BE49-F238E27FC236}">
                <a16:creationId xmlns:a16="http://schemas.microsoft.com/office/drawing/2014/main" id="{82171D50-9687-FCC3-C04A-D3A00C450453}"/>
              </a:ext>
            </a:extLst>
          </p:cNvPr>
          <p:cNvSpPr txBox="1">
            <a:spLocks/>
          </p:cNvSpPr>
          <p:nvPr/>
        </p:nvSpPr>
        <p:spPr bwMode="auto">
          <a:xfrm>
            <a:off x="272667" y="6450243"/>
            <a:ext cx="6624638" cy="35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74259" tIns="37131" rIns="74259" bIns="3713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1363" indent="-2841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1413" indent="-2270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598613" indent="-2270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5813" indent="-2270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30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02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74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4613" indent="-2270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© Successful Schools Sweden/</a:t>
            </a:r>
            <a:r>
              <a:rPr lang="en-US" altLang="sv-SE" sz="900" dirty="0" err="1">
                <a:latin typeface="Arial" charset="0"/>
                <a:ea typeface="ＭＳ Ｐゴシック" charset="-128"/>
                <a:cs typeface="Arial" charset="0"/>
              </a:rPr>
              <a:t>BRAVOLesson</a:t>
            </a:r>
            <a:r>
              <a:rPr lang="en-US" altLang="sv-SE" sz="900" dirty="0">
                <a:latin typeface="Arial" charset="0"/>
                <a:ea typeface="ＭＳ Ｐゴシック" charset="-128"/>
                <a:cs typeface="Arial" charset="0"/>
              </a:rPr>
              <a:t> </a:t>
            </a:r>
          </a:p>
        </p:txBody>
      </p:sp>
      <p:sp>
        <p:nvSpPr>
          <p:cNvPr id="4" name="Rektangel 3">
            <a:hlinkClick r:id="" action="ppaction://noaction"/>
            <a:extLst>
              <a:ext uri="{FF2B5EF4-FFF2-40B4-BE49-F238E27FC236}">
                <a16:creationId xmlns:a16="http://schemas.microsoft.com/office/drawing/2014/main" id="{D784A37B-1A99-6DE7-A220-D26BFD1DE189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4EE4276-859F-BC82-0CD5-AAD2A41A55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EA0DFED-BE11-6106-B953-7537429609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12" name="Bildobjekt 1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F7D28A6E-4393-CF8B-2F69-87134466C2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3" name="Rektangel 2">
            <a:hlinkClick r:id="" action="ppaction://noaction"/>
            <a:extLst>
              <a:ext uri="{FF2B5EF4-FFF2-40B4-BE49-F238E27FC236}">
                <a16:creationId xmlns:a16="http://schemas.microsoft.com/office/drawing/2014/main" id="{44D6C36D-4E49-D7CF-4AF9-0094B1FA8AD0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D460CAA-06AF-16F0-E968-71C0F88F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203" y="962670"/>
            <a:ext cx="2805205" cy="401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0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F9EBD-32C1-2048-5606-2BB4FB2B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vägg, Människoansikte&#10;&#10;AI-genererat innehåll kan vara felaktigt.">
            <a:extLst>
              <a:ext uri="{FF2B5EF4-FFF2-40B4-BE49-F238E27FC236}">
                <a16:creationId xmlns:a16="http://schemas.microsoft.com/office/drawing/2014/main" id="{D424661C-56E7-AE89-68FF-FD0ECC71DF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B2F0FA2-A6C1-ABA8-B029-212B13583357}"/>
              </a:ext>
            </a:extLst>
          </p:cNvPr>
          <p:cNvSpPr txBox="1"/>
          <p:nvPr/>
        </p:nvSpPr>
        <p:spPr>
          <a:xfrm>
            <a:off x="601563" y="944563"/>
            <a:ext cx="66777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AGENDA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practice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STiP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factors</a:t>
            </a:r>
            <a:endParaRPr lang="sv-SE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EF709C3F-3198-8133-AD69-D8AF8064B774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A60B03F-54F4-5038-1671-A70F4CFA9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87" y="6049340"/>
            <a:ext cx="1378585" cy="4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91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4A82A-2095-9AE4-A922-B64405055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person, klädsel, Människoansikte, inomhus&#10;&#10;AI-genererat innehåll kan vara felaktigt.">
            <a:extLst>
              <a:ext uri="{FF2B5EF4-FFF2-40B4-BE49-F238E27FC236}">
                <a16:creationId xmlns:a16="http://schemas.microsoft.com/office/drawing/2014/main" id="{626F3DC7-C452-7F5A-1580-A3CCBD469A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482" y="0"/>
            <a:ext cx="10312779" cy="6857998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D6A52FEE-D001-4C4F-8912-CD5B20DFC330}"/>
              </a:ext>
            </a:extLst>
          </p:cNvPr>
          <p:cNvSpPr txBox="1">
            <a:spLocks/>
          </p:cNvSpPr>
          <p:nvPr/>
        </p:nvSpPr>
        <p:spPr>
          <a:xfrm>
            <a:off x="477980" y="1466920"/>
            <a:ext cx="539752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 </a:t>
            </a:r>
          </a:p>
          <a:p>
            <a:pPr fontAlgn="base"/>
            <a:endParaRPr lang="sv-SE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Focus on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that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research has proven to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peace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motivation and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65DC765-07E7-9282-6EA1-C83F37441B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5" y="463729"/>
            <a:ext cx="1714133" cy="606817"/>
          </a:xfrm>
          <a:prstGeom prst="rect">
            <a:avLst/>
          </a:prstGeom>
        </p:spPr>
      </p:pic>
      <p:pic>
        <p:nvPicPr>
          <p:cNvPr id="3" name="Bildobjekt 2" descr="En bild som visar Människoansikte, klädsel, person, leende&#10;&#10;AI-genererat innehåll kan vara felaktigt.">
            <a:extLst>
              <a:ext uri="{FF2B5EF4-FFF2-40B4-BE49-F238E27FC236}">
                <a16:creationId xmlns:a16="http://schemas.microsoft.com/office/drawing/2014/main" id="{64D4B973-3453-08FB-3279-0ED726A270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4"/>
            <a:ext cx="12209122" cy="68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50ADF-74B5-E03E-FC19-CB516B013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änniskoansikte, klädsel, vägg, person&#10;&#10;AI-genererat innehåll kan vara felaktigt.">
            <a:extLst>
              <a:ext uri="{FF2B5EF4-FFF2-40B4-BE49-F238E27FC236}">
                <a16:creationId xmlns:a16="http://schemas.microsoft.com/office/drawing/2014/main" id="{CCD6D8D5-AEE9-0426-4454-4B481C394E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56" y="-1012826"/>
            <a:ext cx="11835828" cy="787082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204C3D41-350B-5CE8-77F6-9FAD5DD754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5" y="463729"/>
            <a:ext cx="1714133" cy="60681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BDAE9935-55F3-503F-6354-FACE6122451F}"/>
              </a:ext>
            </a:extLst>
          </p:cNvPr>
          <p:cNvSpPr txBox="1">
            <a:spLocks/>
          </p:cNvSpPr>
          <p:nvPr/>
        </p:nvSpPr>
        <p:spPr>
          <a:xfrm>
            <a:off x="420828" y="1533928"/>
            <a:ext cx="6517854" cy="3153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 </a:t>
            </a:r>
          </a:p>
          <a:p>
            <a:pPr fontAlgn="base"/>
            <a:endParaRPr lang="sv-SE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concrete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method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2800" b="1" strike="sngStrike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collaborative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collective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learning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Wingdings" pitchFamily="2" charset="2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Bildobjekt 6" descr="En bild som visar Människoansikte, klädsel, person, leende&#10;&#10;AI-genererat innehåll kan vara felaktigt.">
            <a:extLst>
              <a:ext uri="{FF2B5EF4-FFF2-40B4-BE49-F238E27FC236}">
                <a16:creationId xmlns:a16="http://schemas.microsoft.com/office/drawing/2014/main" id="{49698793-CE3D-F392-8DD7-DA976003EA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861"/>
            <a:ext cx="12202441" cy="68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11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6F8E-3463-D21B-7180-F1BF5CF8F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lädsel, person, möbler, person&#10;&#10;AI-genererat innehåll kan vara felaktigt.">
            <a:extLst>
              <a:ext uri="{FF2B5EF4-FFF2-40B4-BE49-F238E27FC236}">
                <a16:creationId xmlns:a16="http://schemas.microsoft.com/office/drawing/2014/main" id="{A3A190C9-4B6B-F238-4C24-4A40B5464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095" y="-482357"/>
            <a:ext cx="11497654" cy="76459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DE064BAF-DD56-028F-5EE0-95ED56DD7B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5" y="463729"/>
            <a:ext cx="1714133" cy="60681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920F2702-843D-DA3B-1AA3-81DFBCD4F6C2}"/>
              </a:ext>
            </a:extLst>
          </p:cNvPr>
          <p:cNvSpPr txBox="1">
            <a:spLocks/>
          </p:cNvSpPr>
          <p:nvPr/>
        </p:nvSpPr>
        <p:spPr>
          <a:xfrm>
            <a:off x="435116" y="1857483"/>
            <a:ext cx="51056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3 </a:t>
            </a:r>
          </a:p>
          <a:p>
            <a:pPr fontAlgn="base"/>
            <a:endParaRPr lang="sv-SE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 from feeling to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knowing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data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through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systematic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lesson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observations</a:t>
            </a: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Bildobjekt 4" descr="En bild som visar klädsel, person, möbler, bord&#10;&#10;AI-genererat innehåll kan vara felaktigt.">
            <a:extLst>
              <a:ext uri="{FF2B5EF4-FFF2-40B4-BE49-F238E27FC236}">
                <a16:creationId xmlns:a16="http://schemas.microsoft.com/office/drawing/2014/main" id="{96E11A6C-6CB4-DBF4-AA4E-6EAC84D670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96"/>
            <a:ext cx="12736803" cy="71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05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FF4FC-30BE-F073-C4FA-8A1B27EF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gul, skärmbild, frukt&#10;&#10;Automatiskt genererad beskrivning">
            <a:extLst>
              <a:ext uri="{FF2B5EF4-FFF2-40B4-BE49-F238E27FC236}">
                <a16:creationId xmlns:a16="http://schemas.microsoft.com/office/drawing/2014/main" id="{DC6C33B7-26D3-0752-A7A2-D87B973DE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156" y="-1130968"/>
            <a:ext cx="11492635" cy="8040783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5476B195-97B2-D1AD-5B01-467C70ABF9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5" y="463729"/>
            <a:ext cx="1714133" cy="606817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238E9C1-32C4-C1ED-0089-B09A8F175B08}"/>
              </a:ext>
            </a:extLst>
          </p:cNvPr>
          <p:cNvSpPr txBox="1">
            <a:spLocks/>
          </p:cNvSpPr>
          <p:nvPr/>
        </p:nvSpPr>
        <p:spPr>
          <a:xfrm>
            <a:off x="435116" y="1869278"/>
            <a:ext cx="51056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factor</a:t>
            </a:r>
            <a:r>
              <a:rPr lang="sv-SE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</a:t>
            </a:r>
          </a:p>
          <a:p>
            <a:pPr fontAlgn="base"/>
            <a:endParaRPr lang="sv-SE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Ensure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lasting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improvements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through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2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8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analysis</a:t>
            </a:r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fontAlgn="base"/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" name="Bildobjekt 4" descr="En bild som visar text, skärmbild, diagram, design&#10;&#10;AI-genererat innehåll kan vara felaktigt.">
            <a:extLst>
              <a:ext uri="{FF2B5EF4-FFF2-40B4-BE49-F238E27FC236}">
                <a16:creationId xmlns:a16="http://schemas.microsoft.com/office/drawing/2014/main" id="{E412BDB9-C2FC-9D55-6912-D4074ED967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3"/>
            <a:ext cx="12291332" cy="69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12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95D8-3A74-88D5-8F22-51D66A593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text, skärmbild, visitkort, vektorgrafik&#10;&#10;Automatiskt genererad beskrivning">
            <a:extLst>
              <a:ext uri="{FF2B5EF4-FFF2-40B4-BE49-F238E27FC236}">
                <a16:creationId xmlns:a16="http://schemas.microsoft.com/office/drawing/2014/main" id="{20F4530C-C08C-CE4F-0B06-F59A850E0E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25" y="-513323"/>
            <a:ext cx="12312974" cy="8705451"/>
          </a:xfrm>
          <a:prstGeom prst="rect">
            <a:avLst/>
          </a:prstGeom>
        </p:spPr>
      </p:pic>
      <p:pic>
        <p:nvPicPr>
          <p:cNvPr id="11" name="Bildobjekt 10" descr="En bild som visar text, Teckensnitt, skärmbild, visitkort&#10;&#10;Automatiskt genererad beskrivning">
            <a:extLst>
              <a:ext uri="{FF2B5EF4-FFF2-40B4-BE49-F238E27FC236}">
                <a16:creationId xmlns:a16="http://schemas.microsoft.com/office/drawing/2014/main" id="{68C140D6-97CC-E2F8-A639-B6D1FC8F52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045" y="5869737"/>
            <a:ext cx="4214668" cy="96898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9B8B0321-F718-B526-0D0D-06EAF4173D24}"/>
              </a:ext>
            </a:extLst>
          </p:cNvPr>
          <p:cNvSpPr/>
          <p:nvPr/>
        </p:nvSpPr>
        <p:spPr>
          <a:xfrm>
            <a:off x="839448" y="179883"/>
            <a:ext cx="5256551" cy="194872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18845A1-823A-18BF-9360-358DC8878C60}"/>
              </a:ext>
            </a:extLst>
          </p:cNvPr>
          <p:cNvSpPr/>
          <p:nvPr/>
        </p:nvSpPr>
        <p:spPr>
          <a:xfrm>
            <a:off x="194872" y="-252328"/>
            <a:ext cx="6053527" cy="1661403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3DB02E8-DEA2-4080-AED1-A2C356C99905}"/>
              </a:ext>
            </a:extLst>
          </p:cNvPr>
          <p:cNvSpPr/>
          <p:nvPr/>
        </p:nvSpPr>
        <p:spPr>
          <a:xfrm>
            <a:off x="6902645" y="6046030"/>
            <a:ext cx="3495231" cy="1798820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D8D7BF9D-8F50-0570-C8D7-DA1CFC05D46C}"/>
              </a:ext>
            </a:extLst>
          </p:cNvPr>
          <p:cNvSpPr txBox="1"/>
          <p:nvPr/>
        </p:nvSpPr>
        <p:spPr>
          <a:xfrm>
            <a:off x="1522073" y="513904"/>
            <a:ext cx="7200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Eng.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Skillful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every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classroom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hlinkClick r:id="rId5" action="ppaction://hlinksldjump"/>
            <a:extLst>
              <a:ext uri="{FF2B5EF4-FFF2-40B4-BE49-F238E27FC236}">
                <a16:creationId xmlns:a16="http://schemas.microsoft.com/office/drawing/2014/main" id="{5F239FD9-6F3D-1603-48AB-B5B029EEC0B3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ektangel 2">
            <a:hlinkClick r:id="rId5" action="ppaction://hlinksldjump"/>
            <a:extLst>
              <a:ext uri="{FF2B5EF4-FFF2-40B4-BE49-F238E27FC236}">
                <a16:creationId xmlns:a16="http://schemas.microsoft.com/office/drawing/2014/main" id="{93A7C8EF-9F63-EC50-5C75-A71E8C5E03F5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518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3380-2548-B53A-C3EA-9E0C58513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7F986D2-8834-BD8D-4FF6-2A8D498A6C5D}"/>
              </a:ext>
            </a:extLst>
          </p:cNvPr>
          <p:cNvSpPr/>
          <p:nvPr/>
        </p:nvSpPr>
        <p:spPr>
          <a:xfrm>
            <a:off x="11717" y="-30163"/>
            <a:ext cx="6096000" cy="688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323551-713C-5E60-412A-B49DC820A6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1" y="6347559"/>
            <a:ext cx="4552951" cy="4087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32089EB6-9154-38D4-AA19-D729BE9AF4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416" y="618699"/>
            <a:ext cx="6773333" cy="5080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A213ED6-9262-E358-322A-3C1EE7300408}"/>
              </a:ext>
            </a:extLst>
          </p:cNvPr>
          <p:cNvSpPr/>
          <p:nvPr/>
        </p:nvSpPr>
        <p:spPr>
          <a:xfrm>
            <a:off x="6107717" y="1"/>
            <a:ext cx="6096000" cy="6888163"/>
          </a:xfrm>
          <a:prstGeom prst="rect">
            <a:avLst/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686DA13-B38E-FC08-4840-9E613B4FA2BC}"/>
              </a:ext>
            </a:extLst>
          </p:cNvPr>
          <p:cNvSpPr txBox="1"/>
          <p:nvPr/>
        </p:nvSpPr>
        <p:spPr>
          <a:xfrm>
            <a:off x="6732542" y="663185"/>
            <a:ext cx="528647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 cluster of experts and </a:t>
            </a:r>
            <a:b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researchers </a:t>
            </a: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More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than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4.000 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systematic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lesson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observations</a:t>
            </a: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Bernt Friberg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Urban Hansson</a:t>
            </a: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Mats Rosenkvist</a:t>
            </a: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University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of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Linköping, Sweden</a:t>
            </a: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Prof. Joakim Samuelsson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Associate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Prof. Marcus Samuelsson</a:t>
            </a: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Prof. Sir George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Berwick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England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London Challenge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5" action="ppaction://hlinksldjump"/>
            <a:extLst>
              <a:ext uri="{FF2B5EF4-FFF2-40B4-BE49-F238E27FC236}">
                <a16:creationId xmlns:a16="http://schemas.microsoft.com/office/drawing/2014/main" id="{C67883D3-97E2-3A0B-A80A-00A11A89D75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63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F6FBB-1E71-39E6-6F8A-95E548F95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9D7123B6-6101-F8B9-3CD2-0DF17F5E8A14}"/>
              </a:ext>
            </a:extLst>
          </p:cNvPr>
          <p:cNvSpPr/>
          <p:nvPr/>
        </p:nvSpPr>
        <p:spPr>
          <a:xfrm>
            <a:off x="3002281" y="0"/>
            <a:ext cx="97503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69DACEC1-A7EF-2212-F416-9494935E96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435" y="4827135"/>
            <a:ext cx="727732" cy="558492"/>
          </a:xfrm>
          <a:prstGeom prst="rect">
            <a:avLst/>
          </a:prstGeom>
        </p:spPr>
      </p:pic>
      <p:pic>
        <p:nvPicPr>
          <p:cNvPr id="35" name="Bildobjekt 34" descr="En bild som visar skiss, Linjekonst, vit, clipart&#10;&#10;Automatiskt genererad beskrivning">
            <a:extLst>
              <a:ext uri="{FF2B5EF4-FFF2-40B4-BE49-F238E27FC236}">
                <a16:creationId xmlns:a16="http://schemas.microsoft.com/office/drawing/2014/main" id="{FCABA30E-D1F6-070D-D123-25EE9510C7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41" y="3125324"/>
            <a:ext cx="1073831" cy="701960"/>
          </a:xfrm>
          <a:prstGeom prst="rect">
            <a:avLst/>
          </a:prstGeom>
        </p:spPr>
      </p:pic>
      <p:cxnSp>
        <p:nvCxnSpPr>
          <p:cNvPr id="45" name="Rak pil 44">
            <a:extLst>
              <a:ext uri="{FF2B5EF4-FFF2-40B4-BE49-F238E27FC236}">
                <a16:creationId xmlns:a16="http://schemas.microsoft.com/office/drawing/2014/main" id="{E84BBAB2-9992-DDA9-BABC-21C419E4134E}"/>
              </a:ext>
            </a:extLst>
          </p:cNvPr>
          <p:cNvCxnSpPr>
            <a:cxnSpLocks/>
          </p:cNvCxnSpPr>
          <p:nvPr/>
        </p:nvCxnSpPr>
        <p:spPr>
          <a:xfrm>
            <a:off x="8404654" y="4161687"/>
            <a:ext cx="1223143" cy="0"/>
          </a:xfrm>
          <a:prstGeom prst="straightConnector1">
            <a:avLst/>
          </a:prstGeom>
          <a:ln>
            <a:solidFill>
              <a:schemeClr val="tx1"/>
            </a:solidFill>
            <a:headEnd type="none" w="lg" len="lg"/>
            <a:tailEnd type="triangle" w="lg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CA5B1F64-A87F-DB68-49A8-372EBAAFF5DC}"/>
              </a:ext>
            </a:extLst>
          </p:cNvPr>
          <p:cNvSpPr/>
          <p:nvPr/>
        </p:nvSpPr>
        <p:spPr>
          <a:xfrm>
            <a:off x="19516" y="6351642"/>
            <a:ext cx="12733153" cy="506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6CF2A97D-3F42-5532-B626-042C74003B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333" y="-715042"/>
            <a:ext cx="5169335" cy="387700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2ECD762-8AC5-2331-23BC-6C450C7B06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161" y="1803684"/>
            <a:ext cx="2734191" cy="4327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4AB98A21-0ADD-17CA-C763-C7D6D34ECC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458" y="3392358"/>
            <a:ext cx="2365423" cy="153900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3E61FC2-7ECE-C22D-34E0-A97462C8DBC8}"/>
              </a:ext>
            </a:extLst>
          </p:cNvPr>
          <p:cNvSpPr txBox="1"/>
          <p:nvPr/>
        </p:nvSpPr>
        <p:spPr>
          <a:xfrm>
            <a:off x="3929009" y="1424050"/>
            <a:ext cx="7109984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Introduction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/inspiration</a:t>
            </a: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566191DF-0604-A814-8862-C2001203175E}"/>
              </a:ext>
            </a:extLst>
          </p:cNvPr>
          <p:cNvSpPr txBox="1"/>
          <p:nvPr/>
        </p:nvSpPr>
        <p:spPr>
          <a:xfrm>
            <a:off x="4447016" y="1375709"/>
            <a:ext cx="710998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4.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Collective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–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data/workshop/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analysis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(3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hrs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            ”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our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 </a:t>
            </a: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Individual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reflection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–   	     1 – 2 – 3 – 4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and coaching (30 min)                         focus on</a:t>
            </a: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        ”my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</a:t>
            </a:r>
          </a:p>
          <a:p>
            <a:endParaRPr lang="sv-SE" sz="17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						           </a:t>
            </a:r>
          </a:p>
          <a:p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</a:t>
            </a:r>
            <a:r>
              <a:rPr lang="sv-SE" sz="17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Systematic</a:t>
            </a:r>
            <a:r>
              <a:rPr lang="sv-SE" sz="17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17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lesson</a:t>
            </a:r>
            <a:r>
              <a:rPr lang="sv-SE" sz="1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observations</a:t>
            </a: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17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00" b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Frihandsfigur 18">
            <a:extLst>
              <a:ext uri="{FF2B5EF4-FFF2-40B4-BE49-F238E27FC236}">
                <a16:creationId xmlns:a16="http://schemas.microsoft.com/office/drawing/2014/main" id="{8CC60174-B873-6C42-1CC0-9C8A9F8864D4}"/>
              </a:ext>
            </a:extLst>
          </p:cNvPr>
          <p:cNvSpPr/>
          <p:nvPr/>
        </p:nvSpPr>
        <p:spPr>
          <a:xfrm rot="7858470">
            <a:off x="6069255" y="3832999"/>
            <a:ext cx="3532496" cy="553443"/>
          </a:xfrm>
          <a:custGeom>
            <a:avLst/>
            <a:gdLst>
              <a:gd name="connsiteX0" fmla="*/ 2134 w 4436974"/>
              <a:gd name="connsiteY0" fmla="*/ 1630680 h 1630680"/>
              <a:gd name="connsiteX1" fmla="*/ 367894 w 4436974"/>
              <a:gd name="connsiteY1" fmla="*/ 899160 h 1630680"/>
              <a:gd name="connsiteX2" fmla="*/ 2288134 w 4436974"/>
              <a:gd name="connsiteY2" fmla="*/ 304800 h 1630680"/>
              <a:gd name="connsiteX3" fmla="*/ 4436974 w 4436974"/>
              <a:gd name="connsiteY3" fmla="*/ 0 h 1630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6974" h="1630680">
                <a:moveTo>
                  <a:pt x="2134" y="1630680"/>
                </a:moveTo>
                <a:cubicBezTo>
                  <a:pt x="-5486" y="1375410"/>
                  <a:pt x="-13106" y="1120140"/>
                  <a:pt x="367894" y="899160"/>
                </a:cubicBezTo>
                <a:cubicBezTo>
                  <a:pt x="748894" y="678180"/>
                  <a:pt x="1609954" y="454660"/>
                  <a:pt x="2288134" y="304800"/>
                </a:cubicBezTo>
                <a:cubicBezTo>
                  <a:pt x="2966314" y="154940"/>
                  <a:pt x="3701644" y="77470"/>
                  <a:pt x="4436974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AA21D6D-F6C7-42ED-6E49-D3C6398FD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048" y="1013200"/>
            <a:ext cx="2382304" cy="328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Data is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key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to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teachers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learning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– </a:t>
            </a:r>
            <a:b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data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about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the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quality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sv-SE" altLang="sv-SE" sz="1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altLang="sv-SE" sz="1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teaching</a:t>
            </a:r>
            <a:endParaRPr lang="sv-SE" altLang="sv-SE" sz="1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0" name="Kurva 9">
            <a:extLst>
              <a:ext uri="{FF2B5EF4-FFF2-40B4-BE49-F238E27FC236}">
                <a16:creationId xmlns:a16="http://schemas.microsoft.com/office/drawing/2014/main" id="{43148E7A-C160-AA01-D609-A30BFCE9E0E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716782" y="1410454"/>
            <a:ext cx="477657" cy="244582"/>
          </a:xfrm>
          <a:prstGeom prst="curvedConnector3">
            <a:avLst>
              <a:gd name="adj1" fmla="val 12647"/>
            </a:avLst>
          </a:prstGeom>
          <a:noFill/>
          <a:ln w="9525" algn="ctr">
            <a:solidFill>
              <a:schemeClr val="tx1"/>
            </a:solidFill>
            <a:prstDash val="dash"/>
            <a:round/>
            <a:headEnd type="triangle" w="lg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67D4ECF8-E193-985F-A3AE-68EC816D2B73}"/>
              </a:ext>
            </a:extLst>
          </p:cNvPr>
          <p:cNvSpPr/>
          <p:nvPr/>
        </p:nvSpPr>
        <p:spPr>
          <a:xfrm>
            <a:off x="1" y="0"/>
            <a:ext cx="3322319" cy="6858000"/>
          </a:xfrm>
          <a:prstGeom prst="rect">
            <a:avLst/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riangel 2">
            <a:extLst>
              <a:ext uri="{FF2B5EF4-FFF2-40B4-BE49-F238E27FC236}">
                <a16:creationId xmlns:a16="http://schemas.microsoft.com/office/drawing/2014/main" id="{3B02D347-9E0F-4FAC-AF74-9B77F089D275}"/>
              </a:ext>
            </a:extLst>
          </p:cNvPr>
          <p:cNvSpPr/>
          <p:nvPr/>
        </p:nvSpPr>
        <p:spPr>
          <a:xfrm rot="16200000" flipV="1">
            <a:off x="1402080" y="1905000"/>
            <a:ext cx="6858000" cy="3048000"/>
          </a:xfrm>
          <a:prstGeom prst="triangle">
            <a:avLst>
              <a:gd name="adj" fmla="val 100000"/>
            </a:avLst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D952DB5-1CB8-A6D6-AACD-BDDAB179495C}"/>
              </a:ext>
            </a:extLst>
          </p:cNvPr>
          <p:cNvSpPr txBox="1"/>
          <p:nvPr/>
        </p:nvSpPr>
        <p:spPr>
          <a:xfrm>
            <a:off x="266757" y="362188"/>
            <a:ext cx="6103563" cy="391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b="1" dirty="0">
                <a:latin typeface="Helvetica Neue" panose="02000503000000020004"/>
              </a:rPr>
              <a:t>The method helps all teachers develop evidence-based, </a:t>
            </a:r>
            <a:r>
              <a:rPr lang="en-GB" sz="2700" b="1" dirty="0" err="1">
                <a:latin typeface="Helvetica Neue" panose="02000503000000020004"/>
              </a:rPr>
              <a:t>skillful</a:t>
            </a:r>
            <a:r>
              <a:rPr lang="en-GB" sz="2700" b="1" dirty="0">
                <a:latin typeface="Helvetica Neue" panose="02000503000000020004"/>
              </a:rPr>
              <a:t> teaching practices.</a:t>
            </a:r>
          </a:p>
          <a:p>
            <a:r>
              <a:rPr lang="sv-SE" sz="205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05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05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89057D9-8C39-B3CC-54ED-4CC7EA5F34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721" y="6399663"/>
            <a:ext cx="4227193" cy="3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73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5183F-36E3-AEFA-59D9-6250E27C7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B26FDD5-EF26-E491-C319-8CBA07749F5E}"/>
              </a:ext>
            </a:extLst>
          </p:cNvPr>
          <p:cNvSpPr/>
          <p:nvPr/>
        </p:nvSpPr>
        <p:spPr>
          <a:xfrm>
            <a:off x="11717" y="-30163"/>
            <a:ext cx="6096000" cy="6888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7884516-BBB8-5473-8B07-5B76E8FDC5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81" y="6347559"/>
            <a:ext cx="4552951" cy="40874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CABCFF4B-8E18-1DB2-C656-22DE912491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416" y="618699"/>
            <a:ext cx="6773333" cy="5080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32E87E1-E208-D5E6-AEA0-BAD57213E496}"/>
              </a:ext>
            </a:extLst>
          </p:cNvPr>
          <p:cNvSpPr/>
          <p:nvPr/>
        </p:nvSpPr>
        <p:spPr>
          <a:xfrm>
            <a:off x="6107717" y="1"/>
            <a:ext cx="6096000" cy="6888163"/>
          </a:xfrm>
          <a:prstGeom prst="rect">
            <a:avLst/>
          </a:prstGeom>
          <a:solidFill>
            <a:srgbClr val="99E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1772144-FB28-0612-583D-95651890A572}"/>
              </a:ext>
            </a:extLst>
          </p:cNvPr>
          <p:cNvSpPr txBox="1"/>
          <p:nvPr/>
        </p:nvSpPr>
        <p:spPr>
          <a:xfrm>
            <a:off x="6732542" y="663185"/>
            <a:ext cx="528647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Overall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findings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1.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Striking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deficiencies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many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classrooms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across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all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schools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–</a:t>
            </a:r>
          </a:p>
          <a:p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was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generally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not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carried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out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according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evidence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2. A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resulted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that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ALL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improved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their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according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evidence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3. The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requires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few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resources</a:t>
            </a:r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24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4. </a:t>
            </a:r>
            <a:r>
              <a:rPr lang="sv-SE" sz="2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Teachers</a:t>
            </a:r>
            <a: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: </a:t>
            </a:r>
            <a:r>
              <a:rPr lang="sv-SE" sz="24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”Positive and </a:t>
            </a:r>
            <a:r>
              <a:rPr lang="sv-SE" sz="2400" i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concrete</a:t>
            </a:r>
            <a:r>
              <a:rPr lang="sv-SE" sz="24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!”</a:t>
            </a:r>
            <a:br>
              <a:rPr lang="sv-SE" sz="2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5" action="ppaction://hlinksldjump"/>
            <a:extLst>
              <a:ext uri="{FF2B5EF4-FFF2-40B4-BE49-F238E27FC236}">
                <a16:creationId xmlns:a16="http://schemas.microsoft.com/office/drawing/2014/main" id="{2BA5E664-79F5-E420-2F0F-0B12CBEA4856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626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3EE92-2FC4-4C4B-3A6E-ABAEE9285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&#10;&#10;Automatiskt genererad beskrivning">
            <a:extLst>
              <a:ext uri="{FF2B5EF4-FFF2-40B4-BE49-F238E27FC236}">
                <a16:creationId xmlns:a16="http://schemas.microsoft.com/office/drawing/2014/main" id="{57745927-4CB3-D75D-389A-0B278E43FD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023" y="-457200"/>
            <a:ext cx="14369144" cy="955548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C22ECBE-6213-0D8D-71D8-96959314939C}"/>
              </a:ext>
            </a:extLst>
          </p:cNvPr>
          <p:cNvSpPr txBox="1"/>
          <p:nvPr/>
        </p:nvSpPr>
        <p:spPr>
          <a:xfrm>
            <a:off x="1105791" y="304256"/>
            <a:ext cx="9969681" cy="1923604"/>
          </a:xfrm>
          <a:prstGeom prst="rect">
            <a:avLst/>
          </a:prstGeom>
          <a:solidFill>
            <a:schemeClr val="bg1">
              <a:alpha val="59459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”From </a:t>
            </a:r>
            <a:r>
              <a:rPr lang="sv-SE" sz="3200" i="1" dirty="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Assessment</a:t>
            </a:r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3200" i="1" dirty="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Anxiety</a:t>
            </a:r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to </a:t>
            </a:r>
            <a:r>
              <a:rPr lang="sv-SE" sz="3200" i="1" dirty="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Joy</a:t>
            </a:r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3200" i="1" dirty="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of</a:t>
            </a:r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3200" i="1" dirty="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Development</a:t>
            </a:r>
            <a:r>
              <a:rPr lang="sv-SE" sz="3200" i="1" dirty="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”</a:t>
            </a:r>
          </a:p>
          <a:p>
            <a:endParaRPr lang="sv-SE" sz="1500" dirty="0">
              <a:solidFill>
                <a:srgbClr val="002060"/>
              </a:solidFill>
            </a:endParaRPr>
          </a:p>
          <a:p>
            <a:r>
              <a:rPr lang="sv-SE" sz="2400" i="1" dirty="0">
                <a:solidFill>
                  <a:srgbClr val="002060"/>
                </a:solidFill>
              </a:rPr>
              <a:t>”… I </a:t>
            </a:r>
            <a:r>
              <a:rPr lang="sv-SE" sz="2400" i="1" dirty="0" err="1">
                <a:solidFill>
                  <a:srgbClr val="002060"/>
                </a:solidFill>
              </a:rPr>
              <a:t>haven't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felt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criticized</a:t>
            </a:r>
            <a:r>
              <a:rPr lang="sv-SE" sz="2400" i="1" dirty="0">
                <a:solidFill>
                  <a:srgbClr val="002060"/>
                </a:solidFill>
              </a:rPr>
              <a:t>, </a:t>
            </a:r>
            <a:r>
              <a:rPr lang="sv-SE" sz="2400" i="1" dirty="0" err="1">
                <a:solidFill>
                  <a:srgbClr val="002060"/>
                </a:solidFill>
              </a:rPr>
              <a:t>but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rather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noticed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details</a:t>
            </a:r>
            <a:r>
              <a:rPr lang="sv-SE" sz="2400" i="1" dirty="0">
                <a:solidFill>
                  <a:srgbClr val="002060"/>
                </a:solidFill>
              </a:rPr>
              <a:t> and </a:t>
            </a:r>
            <a:r>
              <a:rPr lang="sv-SE" sz="2400" i="1" dirty="0" err="1">
                <a:solidFill>
                  <a:srgbClr val="002060"/>
                </a:solidFill>
              </a:rPr>
              <a:t>other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perspectives</a:t>
            </a:r>
            <a:r>
              <a:rPr lang="sv-SE" sz="2400" i="1" dirty="0">
                <a:solidFill>
                  <a:srgbClr val="002060"/>
                </a:solidFill>
              </a:rPr>
              <a:t>. It has </a:t>
            </a:r>
            <a:r>
              <a:rPr lang="sv-SE" sz="2400" i="1" dirty="0" err="1">
                <a:solidFill>
                  <a:srgbClr val="002060"/>
                </a:solidFill>
              </a:rPr>
              <a:t>helped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me</a:t>
            </a:r>
            <a:r>
              <a:rPr lang="sv-SE" sz="2400" i="1" dirty="0">
                <a:solidFill>
                  <a:srgbClr val="002060"/>
                </a:solidFill>
              </a:rPr>
              <a:t> stop and </a:t>
            </a:r>
            <a:r>
              <a:rPr lang="sv-SE" sz="2400" i="1" dirty="0" err="1">
                <a:solidFill>
                  <a:srgbClr val="002060"/>
                </a:solidFill>
              </a:rPr>
              <a:t>think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about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things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that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may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have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been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done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out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of</a:t>
            </a:r>
            <a:r>
              <a:rPr lang="sv-SE" sz="2400" i="1" dirty="0">
                <a:solidFill>
                  <a:srgbClr val="002060"/>
                </a:solidFill>
              </a:rPr>
              <a:t> habit or </a:t>
            </a:r>
            <a:r>
              <a:rPr lang="sv-SE" sz="2400" i="1" dirty="0" err="1">
                <a:solidFill>
                  <a:srgbClr val="002060"/>
                </a:solidFill>
              </a:rPr>
              <a:t>without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much</a:t>
            </a:r>
            <a:r>
              <a:rPr lang="sv-SE" sz="2400" i="1" dirty="0">
                <a:solidFill>
                  <a:srgbClr val="002060"/>
                </a:solidFill>
              </a:rPr>
              <a:t> </a:t>
            </a:r>
            <a:r>
              <a:rPr lang="sv-SE" sz="2400" i="1" dirty="0" err="1">
                <a:solidFill>
                  <a:srgbClr val="002060"/>
                </a:solidFill>
              </a:rPr>
              <a:t>thought</a:t>
            </a:r>
            <a:r>
              <a:rPr lang="sv-SE" sz="2400" i="1" dirty="0">
                <a:solidFill>
                  <a:srgbClr val="002060"/>
                </a:solidFill>
              </a:rPr>
              <a:t>...”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08495800-AA22-AEA6-F2A0-6ADF49424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587" y="6184250"/>
            <a:ext cx="1378585" cy="423345"/>
          </a:xfrm>
          <a:prstGeom prst="rect">
            <a:avLst/>
          </a:prstGeom>
        </p:spPr>
      </p:pic>
      <p:sp>
        <p:nvSpPr>
          <p:cNvPr id="5" name="Rektangel 4">
            <a:hlinkClick r:id="" action="ppaction://noaction"/>
            <a:extLst>
              <a:ext uri="{FF2B5EF4-FFF2-40B4-BE49-F238E27FC236}">
                <a16:creationId xmlns:a16="http://schemas.microsoft.com/office/drawing/2014/main" id="{D6D8157B-8A85-14E6-F084-4EB8EF35DA65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EA048720-9D10-CD91-7189-CC6DEF3B2353}"/>
              </a:ext>
            </a:extLst>
          </p:cNvPr>
          <p:cNvSpPr/>
          <p:nvPr/>
        </p:nvSpPr>
        <p:spPr>
          <a:xfrm>
            <a:off x="10749590" y="61934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8447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A7D4E-CEA8-C4E9-D14C-7C6F35B32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klädsel, vägg, Människoansikte&#10;&#10;AI-genererat innehåll kan vara felaktigt.">
            <a:extLst>
              <a:ext uri="{FF2B5EF4-FFF2-40B4-BE49-F238E27FC236}">
                <a16:creationId xmlns:a16="http://schemas.microsoft.com/office/drawing/2014/main" id="{29F0FBDB-E3D1-C39A-AE44-0C2FF42D7B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FDA03B9C-CC5B-3FC3-CD7C-4D515A41958B}"/>
              </a:ext>
            </a:extLst>
          </p:cNvPr>
          <p:cNvSpPr txBox="1"/>
          <p:nvPr/>
        </p:nvSpPr>
        <p:spPr>
          <a:xfrm>
            <a:off x="601563" y="944563"/>
            <a:ext cx="66777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AGENDA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practice</a:t>
            </a:r>
            <a:r>
              <a:rPr lang="sv-SE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</a:t>
            </a:r>
            <a:r>
              <a:rPr lang="sv-SE" sz="32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STiP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</a:t>
            </a: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method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4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success</a:t>
            </a:r>
            <a:r>
              <a:rPr lang="sv-SE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32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factors</a:t>
            </a:r>
            <a:endParaRPr lang="sv-SE" sz="32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Rektangel 5">
            <a:hlinkClick r:id="rId4" action="ppaction://hlinksldjump"/>
            <a:extLst>
              <a:ext uri="{FF2B5EF4-FFF2-40B4-BE49-F238E27FC236}">
                <a16:creationId xmlns:a16="http://schemas.microsoft.com/office/drawing/2014/main" id="{8C80DBF4-B6EA-085A-AFB7-991F99587417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4DFC83E-3513-F9D5-1E2A-7F6AC1F90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6587" y="6049340"/>
            <a:ext cx="1378585" cy="42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60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3DB54-F94E-C02D-6D72-6278D7B36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Människoansikte, person, text, kvinna&#10;&#10;Automatiskt genererad beskrivning">
            <a:extLst>
              <a:ext uri="{FF2B5EF4-FFF2-40B4-BE49-F238E27FC236}">
                <a16:creationId xmlns:a16="http://schemas.microsoft.com/office/drawing/2014/main" id="{985B2E5B-0366-FCF3-1DFC-CEDE59AD6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1341" y="-574507"/>
            <a:ext cx="7314786" cy="804820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37A77F0-5519-C230-1C1A-794E439CF2B2}"/>
              </a:ext>
            </a:extLst>
          </p:cNvPr>
          <p:cNvSpPr/>
          <p:nvPr/>
        </p:nvSpPr>
        <p:spPr>
          <a:xfrm>
            <a:off x="375873" y="314788"/>
            <a:ext cx="2059526" cy="78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B1E11262-5E87-091F-3BC9-03F1B0D42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fontAlgn="base"/>
            <a:br>
              <a:rPr lang="sv-SE" sz="4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Skilful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teaching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practice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</a:t>
            </a:r>
            <a:r>
              <a:rPr lang="sv-SE" sz="44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STiP</a:t>
            </a:r>
            <a: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) </a:t>
            </a:r>
            <a:r>
              <a:rPr lang="sv-SE" sz="27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Swedish USiP </a:t>
            </a: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br>
              <a:rPr lang="sv-SE" sz="44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</a:br>
            <a:br>
              <a:rPr lang="sv-SE" sz="4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sz="4400" dirty="0">
              <a:latin typeface="+mn-lt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64E2F64-CAA3-133B-33F2-6737CB0075D8}"/>
              </a:ext>
            </a:extLst>
          </p:cNvPr>
          <p:cNvSpPr txBox="1"/>
          <p:nvPr/>
        </p:nvSpPr>
        <p:spPr>
          <a:xfrm>
            <a:off x="477980" y="4557026"/>
            <a:ext cx="5618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”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Together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we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now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have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a common </a:t>
            </a:r>
            <a:b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language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about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i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teaching</a:t>
            </a:r>
            <a:r>
              <a:rPr lang="sv-SE" sz="2000" i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.”</a:t>
            </a:r>
            <a:endParaRPr lang="sv-SE" sz="1800" i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sv-SE" sz="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sv-SE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Maria Franzén,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Head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Teacher</a:t>
            </a:r>
            <a:r>
              <a:rPr lang="sv-SE" sz="2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sv-SE" sz="2000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Tiundaskolan</a:t>
            </a:r>
            <a:endParaRPr lang="sv-SE" sz="20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endParaRPr lang="sv-SE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6E7BEDDC-254D-51B5-8788-9234E84CCABA}"/>
              </a:ext>
            </a:extLst>
          </p:cNvPr>
          <p:cNvCxnSpPr>
            <a:cxnSpLocks/>
          </p:cNvCxnSpPr>
          <p:nvPr/>
        </p:nvCxnSpPr>
        <p:spPr>
          <a:xfrm>
            <a:off x="477980" y="4140060"/>
            <a:ext cx="4023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CE8C234A-BB97-C628-8B69-1B9F1A43C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046" y="345360"/>
            <a:ext cx="2824593" cy="183775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C003D15-14FC-AA75-D77C-6994E2E246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05" y="6301663"/>
            <a:ext cx="1489360" cy="33096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8C9B4184-5BE9-D99D-CCD3-2C81088793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0698" y="6336872"/>
            <a:ext cx="932445" cy="330094"/>
          </a:xfrm>
          <a:prstGeom prst="rect">
            <a:avLst/>
          </a:prstGeom>
        </p:spPr>
      </p:pic>
      <p:pic>
        <p:nvPicPr>
          <p:cNvPr id="9" name="Bildobjekt 8" descr="En bild som visar text, clipart&#10;&#10;Automatiskt genererad beskrivning">
            <a:extLst>
              <a:ext uri="{FF2B5EF4-FFF2-40B4-BE49-F238E27FC236}">
                <a16:creationId xmlns:a16="http://schemas.microsoft.com/office/drawing/2014/main" id="{98692856-BEAA-0076-0BA8-639C038998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351" y="6424497"/>
            <a:ext cx="1489360" cy="218816"/>
          </a:xfrm>
          <a:prstGeom prst="rect">
            <a:avLst/>
          </a:prstGeom>
        </p:spPr>
      </p:pic>
      <p:sp>
        <p:nvSpPr>
          <p:cNvPr id="2" name="Rektangel 1">
            <a:hlinkClick r:id="rId7" action="ppaction://hlinksldjump"/>
            <a:extLst>
              <a:ext uri="{FF2B5EF4-FFF2-40B4-BE49-F238E27FC236}">
                <a16:creationId xmlns:a16="http://schemas.microsoft.com/office/drawing/2014/main" id="{BBFE7243-035C-2DF3-EA15-87F311E43F23}"/>
              </a:ext>
            </a:extLst>
          </p:cNvPr>
          <p:cNvSpPr/>
          <p:nvPr/>
        </p:nvSpPr>
        <p:spPr>
          <a:xfrm>
            <a:off x="10597190" y="6041036"/>
            <a:ext cx="1594810" cy="767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 descr="En bild som visar symbol, blå, flagga&#10;&#10;AI-genererat innehåll kan vara felaktigt.">
            <a:extLst>
              <a:ext uri="{FF2B5EF4-FFF2-40B4-BE49-F238E27FC236}">
                <a16:creationId xmlns:a16="http://schemas.microsoft.com/office/drawing/2014/main" id="{74612DF6-552B-0BA0-FD35-8803D77704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089" y="2929948"/>
            <a:ext cx="1298076" cy="873738"/>
          </a:xfrm>
          <a:prstGeom prst="rect">
            <a:avLst/>
          </a:prstGeom>
        </p:spPr>
      </p:pic>
      <p:pic>
        <p:nvPicPr>
          <p:cNvPr id="16" name="Bildobjekt 15" descr="En bild som visar symbol, Electric blue&#10;&#10;AI-genererat innehåll kan vara felaktigt.">
            <a:extLst>
              <a:ext uri="{FF2B5EF4-FFF2-40B4-BE49-F238E27FC236}">
                <a16:creationId xmlns:a16="http://schemas.microsoft.com/office/drawing/2014/main" id="{C3938107-1AB5-1D22-575B-FA46F740980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44" y="2940389"/>
            <a:ext cx="1424982" cy="86329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65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214700</TotalTime>
  <Words>2133</Words>
  <Application>Microsoft Office PowerPoint</Application>
  <PresentationFormat>Widescreen</PresentationFormat>
  <Paragraphs>451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Helvetica Neue Light</vt:lpstr>
      <vt:lpstr>Helvetica Neue Thin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Skilful teaching  in practice (STiP) in Swedish USiP    </vt:lpstr>
      <vt:lpstr>PowerPoint Presentation</vt:lpstr>
      <vt:lpstr>PowerPoint Presentation</vt:lpstr>
      <vt:lpstr> Skilful teaching  in practice (STiP) in Swedish USiP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Vad skulle hända om  alla era skolor arbetade så här?</dc:title>
  <dc:subject/>
  <dc:creator>Mats Rosenkvist</dc:creator>
  <cp:keywords/>
  <dc:description/>
  <cp:lastModifiedBy>Liam Reece</cp:lastModifiedBy>
  <cp:revision>264</cp:revision>
  <cp:lastPrinted>2025-09-23T06:08:30Z</cp:lastPrinted>
  <dcterms:created xsi:type="dcterms:W3CDTF">2023-02-24T13:17:49Z</dcterms:created>
  <dcterms:modified xsi:type="dcterms:W3CDTF">2025-10-14T13:02:34Z</dcterms:modified>
  <cp:category/>
</cp:coreProperties>
</file>