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1" r:id="rId4"/>
  </p:sldMasterIdLst>
  <p:notesMasterIdLst>
    <p:notesMasterId r:id="rId16"/>
  </p:notesMasterIdLst>
  <p:handoutMasterIdLst>
    <p:handoutMasterId r:id="rId17"/>
  </p:handoutMasterIdLst>
  <p:sldIdLst>
    <p:sldId id="2145709184" r:id="rId5"/>
    <p:sldId id="2145709240" r:id="rId6"/>
    <p:sldId id="2145709241" r:id="rId7"/>
    <p:sldId id="2145706821" r:id="rId8"/>
    <p:sldId id="2145709250" r:id="rId9"/>
    <p:sldId id="2145709262" r:id="rId10"/>
    <p:sldId id="2145709242" r:id="rId11"/>
    <p:sldId id="2145709263" r:id="rId12"/>
    <p:sldId id="2145709264" r:id="rId13"/>
    <p:sldId id="2145709243" r:id="rId14"/>
    <p:sldId id="2145706822" r:id="rId15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F83573B-F1D9-F981-FC97-A95D237E5480}" name="Ed Cooper" initials="EC" userId="Ed Cooper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317B"/>
    <a:srgbClr val="ED1B24"/>
    <a:srgbClr val="129841"/>
    <a:srgbClr val="FFFFEB"/>
    <a:srgbClr val="FFFFE5"/>
    <a:srgbClr val="FFFFE7"/>
    <a:srgbClr val="FFFDF7"/>
    <a:srgbClr val="2C65BB"/>
    <a:srgbClr val="F7C332"/>
    <a:srgbClr val="995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EA35D8-7C7F-F7FE-D7DF-9AC13876B302}" v="256" dt="2026-04-16T09:40:01.025"/>
    <p1510:client id="{B14950A7-CA2A-4417-A2F1-A50F7440910C}" v="114" dt="2026-04-16T10:08:49.375"/>
    <p1510:client id="{F81F5C23-A5F6-DC7A-F023-8EAA9F15D8D7}" v="52" dt="2026-04-16T09:59:26.696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1749" autoAdjust="0"/>
  </p:normalViewPr>
  <p:slideViewPr>
    <p:cSldViewPr snapToGrid="0">
      <p:cViewPr varScale="1">
        <p:scale>
          <a:sx n="68" d="100"/>
          <a:sy n="68" d="100"/>
        </p:scale>
        <p:origin x="21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BB34DEC-6F4D-41C2-BD81-86E96E63972D}" type="datetime1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D56CFAD-C154-4C9C-AD01-665A505506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A0476-9E82-496A-B942-42E99DB9000E}" type="datetime1">
              <a:rPr lang="en-GB" smtClean="0"/>
              <a:pPr/>
              <a:t>16/04/2026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5B62BC0-7DC4-4569-951D-2BB9475345C6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saacademy.sharepoint.com/sites/CEN/SitePages/Governance.aspx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saacademy.sharepoint.com/sites/CEN/SitePages/Governance.aspx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77A30-70DE-7DF7-B770-9FFE3D6E8D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921069-EC20-146C-14DB-B4BE80529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9D9DA6-70AD-40F3-578A-81C6246B8F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BA3271-EEA3-E687-6809-E055FA1EC3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89C20-EA9F-4D36-B6DA-15FFFB02C4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32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7BC495-CB8C-6592-1252-3E9C55F76A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5FD8B7-27C0-4818-1928-D70F9B781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103CBA-73BA-F4A9-633A-3C5067A223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5 — What Changed at CRST 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 clarity improves lived experience</a:t>
            </a: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Children </a:t>
            </a:r>
            <a:r>
              <a:rPr lang="en-GB" b="0" kern="1200" dirty="0">
                <a:effectLst/>
              </a:rPr>
              <a:t>rarely see governance </a:t>
            </a:r>
            <a:r>
              <a:rPr lang="en-GB" dirty="0"/>
              <a:t>directly </a:t>
            </a:r>
            <a:r>
              <a:rPr lang="en-GB" b="0" kern="1200" dirty="0">
                <a:effectLst/>
              </a:rPr>
              <a:t>— </a:t>
            </a:r>
            <a:r>
              <a:rPr lang="en-GB" dirty="0"/>
              <a:t> however the management and effectiveness of governance can </a:t>
            </a:r>
            <a:r>
              <a:rPr lang="en-GB"/>
              <a:t>affect them directly. 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/>
              <a:t>Clearer </a:t>
            </a:r>
            <a:r>
              <a:rPr lang="en-GB" b="0" kern="1200">
                <a:effectLst/>
              </a:rPr>
              <a:t>complaints processes </a:t>
            </a:r>
            <a:r>
              <a:rPr lang="en-GB"/>
              <a:t>mean </a:t>
            </a:r>
            <a:r>
              <a:rPr lang="en-GB" b="0" kern="1200">
                <a:effectLst/>
              </a:rPr>
              <a:t>issues are resolved earlier and relationships are </a:t>
            </a:r>
            <a:r>
              <a:rPr lang="en-GB"/>
              <a:t>far more likely to be </a:t>
            </a:r>
            <a:r>
              <a:rPr lang="en-GB" b="0" kern="1200">
                <a:effectLst/>
              </a:rPr>
              <a:t>repaired than </a:t>
            </a:r>
            <a:r>
              <a:rPr lang="en-GB"/>
              <a:t>fractured</a:t>
            </a:r>
            <a:r>
              <a:rPr lang="en-GB" b="0" kern="1200">
                <a:effectLst/>
              </a:rPr>
              <a:t>.</a:t>
            </a:r>
            <a:endParaRPr lang="en-GB"/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>
                <a:ea typeface="Calibri" panose="020F0502020204030204"/>
                <a:cs typeface="Calibri" panose="020F0502020204030204"/>
              </a:rPr>
              <a:t>Consistent</a:t>
            </a:r>
            <a:r>
              <a:rPr lang="en-GB"/>
              <a:t>, </a:t>
            </a:r>
            <a:r>
              <a:rPr lang="en-GB" b="0" kern="1200">
                <a:effectLst/>
              </a:rPr>
              <a:t>well‑evidenced</a:t>
            </a:r>
            <a:r>
              <a:rPr lang="en-GB"/>
              <a:t> scrutiny of exclusion decisions improves </a:t>
            </a:r>
            <a:r>
              <a:rPr lang="en-GB" b="0" kern="1200">
                <a:effectLst/>
              </a:rPr>
              <a:t>decision‑making and </a:t>
            </a:r>
            <a:r>
              <a:rPr lang="en-GB"/>
              <a:t>reduces </a:t>
            </a:r>
            <a:r>
              <a:rPr lang="en-GB" b="0" kern="1200">
                <a:effectLst/>
              </a:rPr>
              <a:t>unnecessary escalation.</a:t>
            </a:r>
            <a:endParaRPr lang="en-GB"/>
          </a:p>
          <a:p>
            <a:endParaRPr lang="en-GB" dirty="0"/>
          </a:p>
          <a:p>
            <a:r>
              <a:rPr lang="en-GB"/>
              <a:t>Visible, owned </a:t>
            </a:r>
            <a:r>
              <a:rPr lang="en-GB" b="0" kern="1200">
                <a:effectLst/>
              </a:rPr>
              <a:t>safeguarding oversight </a:t>
            </a:r>
            <a:r>
              <a:rPr lang="en-GB"/>
              <a:t>means </a:t>
            </a:r>
            <a:r>
              <a:rPr lang="en-GB" b="0" kern="1200">
                <a:effectLst/>
              </a:rPr>
              <a:t>concerns are acted on </a:t>
            </a:r>
            <a:r>
              <a:rPr lang="en-GB"/>
              <a:t>faster and </a:t>
            </a:r>
            <a:r>
              <a:rPr lang="en-GB" b="0" kern="1200">
                <a:effectLst/>
              </a:rPr>
              <a:t>more appropriately.</a:t>
            </a:r>
            <a:endParaRPr lang="en-GB"/>
          </a:p>
          <a:p>
            <a:endParaRPr lang="en-GB" dirty="0"/>
          </a:p>
          <a:p>
            <a:r>
              <a:rPr lang="en-GB" dirty="0"/>
              <a:t>What we saw at </a:t>
            </a:r>
            <a:r>
              <a:rPr lang="en-GB" b="0" kern="1200" dirty="0">
                <a:effectLst/>
              </a:rPr>
              <a:t>CRST</a:t>
            </a:r>
            <a:r>
              <a:rPr lang="en-GB" dirty="0"/>
              <a:t> was </a:t>
            </a:r>
            <a:r>
              <a:rPr lang="en-GB" b="0" kern="1200" dirty="0">
                <a:effectLst/>
              </a:rPr>
              <a:t>calmer schools, clearer decisions and fairer experiences — particularly for pupils who </a:t>
            </a:r>
            <a:r>
              <a:rPr lang="en-GB" dirty="0"/>
              <a:t>had </a:t>
            </a:r>
            <a:r>
              <a:rPr lang="en-GB" b="0" kern="1200" dirty="0">
                <a:effectLst/>
              </a:rPr>
              <a:t>previously </a:t>
            </a:r>
            <a:r>
              <a:rPr lang="en-GB" dirty="0"/>
              <a:t>borne </a:t>
            </a:r>
            <a:r>
              <a:rPr lang="en-GB" b="0" kern="1200" dirty="0">
                <a:effectLst/>
              </a:rPr>
              <a:t>the cost of inconsistency.</a:t>
            </a:r>
            <a:endParaRPr lang="en-GB" dirty="0"/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49FC3-BF03-728B-B471-7917E3895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235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6 — Governance as Social Justice Infrastructure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Good governance does not reward confidence — it protects vulnerability</a:t>
            </a: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/>
              <a:t>Ultimately, the </a:t>
            </a:r>
            <a:r>
              <a:rPr lang="en-GB" b="0" kern="1200" dirty="0">
                <a:effectLst/>
              </a:rPr>
              <a:t>governance reset is a values </a:t>
            </a:r>
            <a:r>
              <a:rPr lang="en-GB" dirty="0"/>
              <a:t>choice</a:t>
            </a:r>
            <a:r>
              <a:rPr lang="en-GB" b="0" kern="1200" dirty="0">
                <a:effectLst/>
              </a:rPr>
              <a:t>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 b="0" kern="1200">
                <a:effectLst/>
              </a:rPr>
              <a:t>If our systems assume confidence, time, </a:t>
            </a:r>
            <a:r>
              <a:rPr lang="en-GB" b="0" kern="1200" dirty="0">
                <a:effectLst/>
              </a:rPr>
              <a:t>literacy and persistence, they </a:t>
            </a:r>
            <a:r>
              <a:rPr lang="en-GB" dirty="0"/>
              <a:t>will always </a:t>
            </a:r>
            <a:r>
              <a:rPr lang="en-GB" b="0" kern="1200" dirty="0">
                <a:effectLst/>
              </a:rPr>
              <a:t>entrench inequality.</a:t>
            </a:r>
            <a:endParaRPr lang="en-GB" dirty="0"/>
          </a:p>
          <a:p>
            <a:endParaRPr lang="en-GB" dirty="0"/>
          </a:p>
          <a:p>
            <a:r>
              <a:rPr lang="en-GB" b="0" kern="1200">
                <a:effectLst/>
              </a:rPr>
              <a:t>If </a:t>
            </a:r>
            <a:r>
              <a:rPr lang="en-GB"/>
              <a:t>they </a:t>
            </a:r>
            <a:r>
              <a:rPr lang="en-GB" b="0" kern="1200">
                <a:effectLst/>
              </a:rPr>
              <a:t>are clear, </a:t>
            </a:r>
            <a:r>
              <a:rPr lang="en-GB" b="0" kern="1200" dirty="0">
                <a:effectLst/>
              </a:rPr>
              <a:t>accessible and </a:t>
            </a:r>
            <a:r>
              <a:rPr lang="en-GB" dirty="0"/>
              <a:t>consistently applied</a:t>
            </a:r>
            <a:r>
              <a:rPr lang="en-GB" b="0" kern="1200" dirty="0">
                <a:effectLst/>
              </a:rPr>
              <a:t>, they protect those with the least power — and in doing so, they protect everyone.</a:t>
            </a:r>
            <a:endParaRPr lang="en-GB" dirty="0"/>
          </a:p>
          <a:p>
            <a:endParaRPr lang="en-GB" dirty="0"/>
          </a:p>
          <a:p>
            <a:r>
              <a:rPr lang="en-GB" b="0" kern="1200">
                <a:effectLst/>
              </a:rPr>
              <a:t>At CRST, we now see governance as social justice infrastructure: quietly ensuring </a:t>
            </a:r>
            <a:r>
              <a:rPr lang="en-GB"/>
              <a:t>fairness</a:t>
            </a:r>
            <a:r>
              <a:rPr lang="en-GB" b="0" kern="1200">
                <a:effectLst/>
              </a:rPr>
              <a:t>, </a:t>
            </a:r>
            <a:r>
              <a:rPr lang="en-GB" dirty="0"/>
              <a:t>clarity </a:t>
            </a:r>
            <a:r>
              <a:rPr lang="en-GB" b="0" kern="1200" dirty="0">
                <a:effectLst/>
              </a:rPr>
              <a:t>and </a:t>
            </a:r>
            <a:r>
              <a:rPr lang="en-GB" dirty="0"/>
              <a:t>accountability </a:t>
            </a:r>
            <a:r>
              <a:rPr lang="en-GB" b="0" kern="1200" dirty="0">
                <a:effectLst/>
              </a:rPr>
              <a:t>by design</a:t>
            </a:r>
            <a:r>
              <a:rPr lang="en-GB" dirty="0"/>
              <a:t>, not</a:t>
            </a:r>
            <a:r>
              <a:rPr lang="en-GB" b="0" kern="1200" dirty="0">
                <a:effectLst/>
              </a:rPr>
              <a:t> by chance.</a:t>
            </a:r>
            <a:endParaRPr lang="en-GB" dirty="0"/>
          </a:p>
          <a:p>
            <a:endParaRPr lang="en-GB" dirty="0"/>
          </a:p>
          <a:p>
            <a:r>
              <a:rPr lang="en-GB" b="0" kern="1200">
                <a:effectLst/>
              </a:rPr>
              <a:t>My invitation to the sector is </a:t>
            </a:r>
            <a:r>
              <a:rPr lang="en-GB"/>
              <a:t>a </a:t>
            </a:r>
            <a:r>
              <a:rPr lang="en-GB" b="0" kern="1200">
                <a:effectLst/>
              </a:rPr>
              <a:t>simple</a:t>
            </a:r>
            <a:r>
              <a:rPr lang="en-GB"/>
              <a:t> one</a:t>
            </a:r>
            <a:r>
              <a:rPr lang="en-GB" b="0" kern="1200">
                <a:effectLst/>
              </a:rPr>
              <a:t>:</a:t>
            </a:r>
            <a:r>
              <a:rPr lang="en-GB"/>
              <a:t> design </a:t>
            </a:r>
            <a:r>
              <a:rPr lang="en-GB" b="0" kern="1200">
                <a:effectLst/>
              </a:rPr>
              <a:t>governance as though the most vulnerable child is relying on it — because they always are.</a:t>
            </a:r>
            <a:endParaRPr lang="en-GB"/>
          </a:p>
          <a:p>
            <a:endParaRPr lang="en-GB" b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75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800C9-C936-FFDF-30A8-B66A1C89D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CF2D90-F99E-0C5F-EEF7-394102087C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425039-CC1D-9163-B3F2-B1E75E19B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dirty="0">
                <a:effectLst/>
              </a:rPr>
              <a:t>Mission</a:t>
            </a:r>
            <a:endParaRPr lang="en-GB" dirty="0">
              <a:effectLst/>
              <a:ea typeface="Calibri"/>
              <a:cs typeface="Calibri"/>
            </a:endParaRPr>
          </a:p>
          <a:p>
            <a:r>
              <a:rPr lang="en-GB" dirty="0"/>
              <a:t>Supporting </a:t>
            </a:r>
            <a:r>
              <a:rPr lang="en-GB" dirty="0">
                <a:effectLst/>
              </a:rPr>
              <a:t>social justice through exceptional schools.</a:t>
            </a:r>
            <a:br>
              <a:rPr lang="en-GB" dirty="0">
                <a:cs typeface="+mn-lt"/>
              </a:rPr>
            </a:br>
            <a:r>
              <a:rPr lang="en-GB" dirty="0"/>
              <a:t>We believe </a:t>
            </a:r>
            <a:r>
              <a:rPr lang="en-GB" i="0" dirty="0">
                <a:effectLst/>
              </a:rPr>
              <a:t>education should </a:t>
            </a:r>
            <a:r>
              <a:rPr lang="en-GB" dirty="0"/>
              <a:t>create </a:t>
            </a:r>
            <a:r>
              <a:rPr lang="en-GB" i="0" dirty="0">
                <a:effectLst/>
              </a:rPr>
              <a:t>equity, opportunity and </a:t>
            </a:r>
            <a:r>
              <a:rPr lang="en-GB" dirty="0"/>
              <a:t>lasting </a:t>
            </a:r>
            <a:r>
              <a:rPr lang="en-GB" i="0" dirty="0">
                <a:effectLst/>
              </a:rPr>
              <a:t>life chances for every child</a:t>
            </a:r>
            <a:r>
              <a:rPr lang="en-GB" dirty="0"/>
              <a:t> </a:t>
            </a:r>
            <a:r>
              <a:rPr lang="en-GB" i="0" dirty="0">
                <a:effectLst/>
              </a:rPr>
              <a:t>regardless of background</a:t>
            </a:r>
            <a:r>
              <a:rPr lang="en-GB" dirty="0"/>
              <a:t>.</a:t>
            </a:r>
            <a:endParaRPr lang="en-GB" dirty="0">
              <a:ea typeface="Calibri"/>
              <a:cs typeface="Calibri"/>
            </a:endParaRPr>
          </a:p>
          <a:p>
            <a:br>
              <a:rPr lang="en-GB" dirty="0"/>
            </a:br>
            <a:endParaRPr lang="en-GB" dirty="0"/>
          </a:p>
          <a:p>
            <a:pPr rtl="0"/>
            <a:r>
              <a:rPr lang="en-GB" dirty="0">
                <a:effectLst/>
              </a:rPr>
              <a:t>Vision</a:t>
            </a:r>
            <a:endParaRPr lang="en-GB" dirty="0">
              <a:effectLst/>
              <a:ea typeface="Calibri" panose="020F0502020204030204"/>
              <a:cs typeface="Calibri" panose="020F0502020204030204"/>
            </a:endParaRPr>
          </a:p>
          <a:p>
            <a:r>
              <a:rPr lang="en-GB"/>
              <a:t>Inspired by </a:t>
            </a:r>
            <a:r>
              <a:rPr lang="en-GB" b="0" i="0">
                <a:effectLst/>
              </a:rPr>
              <a:t>our </a:t>
            </a:r>
            <a:r>
              <a:rPr lang="en-GB"/>
              <a:t>RSA foundations, we create </a:t>
            </a:r>
            <a:r>
              <a:rPr lang="en-GB" b="0" i="0">
                <a:effectLst/>
              </a:rPr>
              <a:t>schools that</a:t>
            </a:r>
            <a:r>
              <a:rPr lang="en-GB"/>
              <a:t>: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Inspire</a:t>
            </a:r>
            <a:r>
              <a:rPr lang="en-GB" b="0" i="0" dirty="0">
                <a:effectLst/>
              </a:rPr>
              <a:t> curiosity, </a:t>
            </a:r>
            <a:r>
              <a:rPr lang="en-GB" dirty="0"/>
              <a:t>character </a:t>
            </a:r>
            <a:r>
              <a:rPr lang="en-GB" b="0" i="0" dirty="0">
                <a:effectLst/>
              </a:rPr>
              <a:t>and </a:t>
            </a:r>
            <a:r>
              <a:rPr lang="en-GB" dirty="0"/>
              <a:t>high </a:t>
            </a:r>
            <a:r>
              <a:rPr lang="en-GB" b="0" i="0" dirty="0">
                <a:effectLst/>
              </a:rPr>
              <a:t>achievement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/>
              <a:t>Value </a:t>
            </a:r>
            <a:r>
              <a:rPr lang="en-GB" b="0" i="0">
                <a:effectLst/>
              </a:rPr>
              <a:t>people</a:t>
            </a:r>
            <a:r>
              <a:rPr lang="en-GB"/>
              <a:t>, ensuring </a:t>
            </a:r>
            <a:r>
              <a:rPr lang="en-GB" b="0" i="0">
                <a:effectLst/>
              </a:rPr>
              <a:t>children and staff feel respected and supported</a:t>
            </a:r>
            <a:endParaRPr lang="en-GB"/>
          </a:p>
          <a:p>
            <a:pPr marL="171450" indent="-171450">
              <a:buFont typeface="Arial"/>
              <a:buChar char="•"/>
            </a:pPr>
            <a:r>
              <a:rPr lang="en-GB"/>
              <a:t>Act as </a:t>
            </a:r>
            <a:r>
              <a:rPr lang="en-GB" b="0" i="0">
                <a:effectLst/>
              </a:rPr>
              <a:t>joyful, creative communities where every child believes </a:t>
            </a:r>
            <a:r>
              <a:rPr lang="en-GB"/>
              <a:t>anything </a:t>
            </a:r>
            <a:r>
              <a:rPr lang="en-GB" b="0" i="0">
                <a:effectLst/>
              </a:rPr>
              <a:t>is possible</a:t>
            </a:r>
            <a:endParaRPr lang="en-GB"/>
          </a:p>
          <a:p>
            <a:endParaRPr lang="en-GB" dirty="0"/>
          </a:p>
          <a:p>
            <a:r>
              <a:rPr lang="en-GB"/>
              <a:t>This </a:t>
            </a:r>
            <a:r>
              <a:rPr lang="en-GB" b="0" i="0">
                <a:effectLst/>
              </a:rPr>
              <a:t>approach works</a:t>
            </a:r>
            <a:r>
              <a:rPr lang="en-GB"/>
              <a:t> — </a:t>
            </a:r>
            <a:r>
              <a:rPr lang="en-GB" b="0" i="0">
                <a:effectLst/>
              </a:rPr>
              <a:t>our </a:t>
            </a:r>
            <a:r>
              <a:rPr lang="en-GB"/>
              <a:t>outcomes </a:t>
            </a:r>
            <a:r>
              <a:rPr lang="en-GB" b="0" i="0">
                <a:effectLst/>
              </a:rPr>
              <a:t>consistently </a:t>
            </a:r>
            <a:r>
              <a:rPr lang="en-GB"/>
              <a:t>reflect it.</a:t>
            </a:r>
          </a:p>
          <a:p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pPr rtl="0"/>
            <a:r>
              <a:rPr lang="en-GB" dirty="0">
                <a:effectLst/>
              </a:rPr>
              <a:t>Values</a:t>
            </a:r>
            <a:endParaRPr lang="en-GB" dirty="0">
              <a:effectLst/>
              <a:ea typeface="Calibri" panose="020F0502020204030204"/>
              <a:cs typeface="Calibri" panose="020F0502020204030204"/>
            </a:endParaRPr>
          </a:p>
          <a:p>
            <a:r>
              <a:rPr lang="en-GB" dirty="0"/>
              <a:t>Our </a:t>
            </a:r>
            <a:r>
              <a:rPr lang="en-GB" i="0" dirty="0">
                <a:effectLst/>
              </a:rPr>
              <a:t>values </a:t>
            </a:r>
            <a:r>
              <a:rPr lang="en-GB" dirty="0"/>
              <a:t>shape </a:t>
            </a:r>
            <a:r>
              <a:rPr lang="en-GB" i="0" dirty="0">
                <a:effectLst/>
              </a:rPr>
              <a:t>culture, </a:t>
            </a:r>
            <a:r>
              <a:rPr lang="en-GB" dirty="0"/>
              <a:t>behaviour </a:t>
            </a:r>
            <a:r>
              <a:rPr lang="en-GB" i="0" dirty="0">
                <a:effectLst/>
              </a:rPr>
              <a:t>and </a:t>
            </a:r>
            <a:r>
              <a:rPr lang="en-GB" dirty="0"/>
              <a:t>decision‑making across the Trust and are evident in our governance practice</a:t>
            </a:r>
            <a:endParaRPr lang="en-GB" dirty="0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i="0">
                <a:effectLst/>
              </a:rPr>
              <a:t>Community – </a:t>
            </a:r>
            <a:r>
              <a:rPr lang="en-GB"/>
              <a:t>Strong, </a:t>
            </a:r>
            <a:r>
              <a:rPr lang="en-GB">
                <a:effectLst/>
              </a:rPr>
              <a:t>generous communities that support every child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i="0" dirty="0">
                <a:effectLst/>
              </a:rPr>
              <a:t>Creativity – </a:t>
            </a:r>
            <a:r>
              <a:rPr lang="en-GB" dirty="0"/>
              <a:t>Curiosity</a:t>
            </a:r>
            <a:r>
              <a:rPr lang="en-GB" dirty="0">
                <a:effectLst/>
              </a:rPr>
              <a:t>, imagination and innovation in </a:t>
            </a:r>
            <a:r>
              <a:rPr lang="en-GB" dirty="0"/>
              <a:t>action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i="0">
                <a:effectLst/>
              </a:rPr>
              <a:t>Integrity – </a:t>
            </a:r>
            <a:r>
              <a:rPr lang="en-GB"/>
              <a:t>Doing </a:t>
            </a:r>
            <a:r>
              <a:rPr lang="en-GB">
                <a:effectLst/>
              </a:rPr>
              <a:t>what is right, </a:t>
            </a:r>
            <a:r>
              <a:rPr lang="en-GB"/>
              <a:t>with </a:t>
            </a:r>
            <a:r>
              <a:rPr lang="en-GB">
                <a:effectLst/>
              </a:rPr>
              <a:t>honesty and </a:t>
            </a:r>
            <a:r>
              <a:rPr lang="en-GB"/>
              <a:t>fairness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i="0">
                <a:effectLst/>
              </a:rPr>
              <a:t>Excellence – </a:t>
            </a:r>
            <a:r>
              <a:rPr lang="en-GB"/>
              <a:t>High expectations </a:t>
            </a:r>
            <a:r>
              <a:rPr lang="en-GB">
                <a:effectLst/>
              </a:rPr>
              <a:t>and </a:t>
            </a:r>
            <a:r>
              <a:rPr lang="en-GB"/>
              <a:t>continual improvement</a:t>
            </a:r>
            <a:endParaRPr lang="en-GB">
              <a:ea typeface="Calibri"/>
              <a:cs typeface="Calibri"/>
            </a:endParaRPr>
          </a:p>
          <a:p>
            <a:pPr marL="171450" indent="-171450">
              <a:buFont typeface="Arial"/>
              <a:buChar char="•"/>
            </a:pPr>
            <a:r>
              <a:rPr lang="en-GB" i="0">
                <a:effectLst/>
              </a:rPr>
              <a:t>Respect – </a:t>
            </a:r>
            <a:r>
              <a:rPr lang="en-GB"/>
              <a:t>Inclusive </a:t>
            </a:r>
            <a:r>
              <a:rPr lang="en-GB">
                <a:effectLst/>
              </a:rPr>
              <a:t>cultures </a:t>
            </a:r>
            <a:r>
              <a:rPr lang="en-GB"/>
              <a:t>built on </a:t>
            </a:r>
            <a:r>
              <a:rPr lang="en-GB">
                <a:effectLst/>
              </a:rPr>
              <a:t>kindness and dignity</a:t>
            </a:r>
            <a:endParaRPr lang="en-GB">
              <a:ea typeface="Calibri"/>
              <a:cs typeface="Calibri"/>
            </a:endParaRPr>
          </a:p>
          <a:p>
            <a:r>
              <a:rPr lang="en-GB" i="1">
                <a:effectLst/>
              </a:rPr>
              <a:t>These are not </a:t>
            </a:r>
            <a:r>
              <a:rPr lang="en-GB" i="1"/>
              <a:t>statements — </a:t>
            </a:r>
            <a:r>
              <a:rPr lang="en-GB" i="1">
                <a:effectLst/>
              </a:rPr>
              <a:t>they </a:t>
            </a:r>
            <a:r>
              <a:rPr lang="en-GB" i="1"/>
              <a:t>are how </a:t>
            </a:r>
            <a:r>
              <a:rPr lang="en-GB" i="1">
                <a:effectLst/>
              </a:rPr>
              <a:t>we work for children</a:t>
            </a:r>
            <a:r>
              <a:rPr lang="en-GB" i="1"/>
              <a:t>, every day.</a:t>
            </a:r>
            <a:endParaRPr lang="en-GB" b="1">
              <a:ea typeface="Calibri" panose="020F0502020204030204"/>
              <a:cs typeface="Calibri" panose="020F0502020204030204"/>
            </a:endParaRPr>
          </a:p>
          <a:p>
            <a:endParaRPr lang="en-GB" dirty="0"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88DC55-731B-EB76-EBE7-E6D8ED6FE3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89C20-EA9F-4D36-B6DA-15FFFB02C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5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C610-FE35-444B-4248-91FB43ADC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B5E3F-B67E-837B-C9A9-406A37AC5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6A93A-FDC0-2CEC-9914-26516C79AF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GB" b="1" dirty="0">
                <a:effectLst/>
              </a:rPr>
              <a:t>Our Distinctive Culture</a:t>
            </a:r>
          </a:p>
          <a:p>
            <a:r>
              <a:rPr lang="en-GB" b="1" i="0" dirty="0">
                <a:effectLst/>
              </a:rPr>
              <a:t>“We describe our culture through three pillars: People, Places and Processes.</a:t>
            </a:r>
            <a:endParaRPr lang="en-GB" dirty="0"/>
          </a:p>
          <a:p>
            <a:r>
              <a:rPr lang="en-GB" b="1" i="0" dirty="0">
                <a:effectLst/>
              </a:rPr>
              <a:t>People</a:t>
            </a:r>
            <a:r>
              <a:rPr lang="en-GB" b="0" i="0" dirty="0">
                <a:effectLst/>
              </a:rPr>
              <a:t> – We want great people who live our values, engage positively, and lead a strong, collaborative pursuit of social justice. </a:t>
            </a:r>
            <a:endParaRPr lang="en-GB" dirty="0">
              <a:effectLst/>
            </a:endParaRPr>
          </a:p>
          <a:p>
            <a:r>
              <a:rPr lang="en-GB" b="1" i="0" dirty="0">
                <a:effectLst/>
              </a:rPr>
              <a:t>Places</a:t>
            </a:r>
            <a:r>
              <a:rPr lang="en-GB" b="0" i="0" dirty="0">
                <a:effectLst/>
              </a:rPr>
              <a:t> – Our schools should be safe, inspiring environments where excellent curriculum and enrichment enable children to thrive and communities feel proud. </a:t>
            </a:r>
            <a:endParaRPr lang="en-GB" dirty="0">
              <a:effectLst/>
            </a:endParaRPr>
          </a:p>
          <a:p>
            <a:r>
              <a:rPr lang="en-GB" b="1" i="0" dirty="0">
                <a:effectLst/>
              </a:rPr>
              <a:t>Processes</a:t>
            </a:r>
            <a:r>
              <a:rPr lang="en-GB" b="0" i="0" dirty="0">
                <a:effectLst/>
              </a:rPr>
              <a:t> – Our systems are evidence‑informed, supportive and transparent, empowering everyone to take ownership of their work.” </a:t>
            </a:r>
            <a:endParaRPr lang="en-GB" dirty="0">
              <a:effectLst/>
            </a:endParaRPr>
          </a:p>
          <a:p>
            <a:r>
              <a:rPr lang="en-GB" b="1" i="0" dirty="0">
                <a:effectLst/>
              </a:rPr>
              <a:t>“These three pillars – People, Places and Processes – shape how we deliver our strategy every day.”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40EE-5880-2B8A-36B7-3AB401B6EE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089C20-EA9F-4D36-B6DA-15FFFB02C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10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Governance </a:t>
            </a:r>
            <a:r>
              <a:rPr lang="en-GB"/>
              <a:t>Reset: Aligning</a:t>
            </a:r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Governance Systems with People, Processes and Places</a:t>
            </a:r>
            <a:endParaRPr lang="en-US">
              <a:ea typeface="+mn-ea"/>
              <a:cs typeface="+mn-cs"/>
            </a:endParaRPr>
          </a:p>
          <a:p>
            <a:endParaRPr lang="en-GB" dirty="0"/>
          </a:p>
          <a:p>
            <a:pPr lvl="0"/>
            <a:r>
              <a:rPr lang="en-GB" b="0" kern="1200">
                <a:effectLst/>
              </a:rPr>
              <a:t>Governance</a:t>
            </a:r>
            <a:r>
              <a:rPr lang="en-GB"/>
              <a:t>, for me,</a:t>
            </a:r>
            <a:r>
              <a:rPr lang="en-GB" b="0" kern="1200">
                <a:effectLst/>
              </a:rPr>
              <a:t> sits </a:t>
            </a:r>
            <a:r>
              <a:rPr lang="en-GB"/>
              <a:t>where </a:t>
            </a:r>
            <a:r>
              <a:rPr lang="en-GB" b="0" kern="1200">
                <a:effectLst/>
              </a:rPr>
              <a:t>accountability, trust and </a:t>
            </a:r>
            <a:r>
              <a:rPr lang="en-GB"/>
              <a:t>the </a:t>
            </a:r>
            <a:r>
              <a:rPr lang="en-GB" b="0" kern="1200">
                <a:effectLst/>
              </a:rPr>
              <a:t>protection </a:t>
            </a:r>
            <a:r>
              <a:rPr lang="en-GB"/>
              <a:t>of </a:t>
            </a:r>
            <a:r>
              <a:rPr lang="en-GB" b="0" kern="1200">
                <a:effectLst/>
              </a:rPr>
              <a:t>children</a:t>
            </a:r>
            <a:r>
              <a:rPr lang="en-GB"/>
              <a:t> </a:t>
            </a:r>
            <a:r>
              <a:rPr lang="en-GB" dirty="0"/>
              <a:t>meet</a:t>
            </a:r>
            <a:r>
              <a:rPr lang="en-GB" b="0" kern="1200" dirty="0">
                <a:effectLst/>
              </a:rPr>
              <a:t>.</a:t>
            </a:r>
            <a:endParaRPr lang="en-GB"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b="0" kern="1200" dirty="0">
                <a:effectLst/>
              </a:rPr>
              <a:t>Over </a:t>
            </a:r>
            <a:r>
              <a:rPr lang="en-GB" dirty="0"/>
              <a:t>the last few </a:t>
            </a:r>
            <a:r>
              <a:rPr lang="en-GB" b="0" kern="1200" dirty="0">
                <a:effectLst/>
              </a:rPr>
              <a:t>years, statutory expectations on trusts have </a:t>
            </a:r>
            <a:r>
              <a:rPr lang="en-GB" dirty="0"/>
              <a:t>become much clearer and much sharper </a:t>
            </a:r>
            <a:r>
              <a:rPr lang="en-GB" b="0" kern="1200" dirty="0">
                <a:effectLst/>
              </a:rPr>
              <a:t>— safeguarding, complaints, exclusions, admissions, standards.</a:t>
            </a:r>
            <a:r>
              <a:rPr lang="en-GB" dirty="0"/>
              <a:t> None of that is optional anymore, and nor should it </a:t>
            </a:r>
            <a:r>
              <a:rPr lang="en-GB"/>
              <a:t>be.</a:t>
            </a:r>
          </a:p>
          <a:p>
            <a:endParaRPr lang="en-GB" dirty="0"/>
          </a:p>
          <a:p>
            <a:r>
              <a:rPr lang="en-GB" b="0" kern="1200" dirty="0">
                <a:effectLst/>
              </a:rPr>
              <a:t>What </a:t>
            </a:r>
            <a:r>
              <a:rPr lang="en-GB" dirty="0"/>
              <a:t>hasn’t </a:t>
            </a:r>
            <a:r>
              <a:rPr lang="en-GB" b="0" kern="1200" dirty="0">
                <a:effectLst/>
              </a:rPr>
              <a:t>always </a:t>
            </a:r>
            <a:r>
              <a:rPr lang="en-GB" dirty="0"/>
              <a:t>kept </a:t>
            </a:r>
            <a:r>
              <a:rPr lang="en-GB" b="0" kern="1200" dirty="0">
                <a:effectLst/>
              </a:rPr>
              <a:t>pace are the systems that </a:t>
            </a:r>
            <a:r>
              <a:rPr lang="en-GB" dirty="0"/>
              <a:t>turn </a:t>
            </a:r>
            <a:r>
              <a:rPr lang="en-GB" b="0" kern="1200" dirty="0">
                <a:effectLst/>
              </a:rPr>
              <a:t>those expectations into </a:t>
            </a:r>
            <a:r>
              <a:rPr lang="en-GB" dirty="0"/>
              <a:t>day‑to‑day reality. Too often, governance relies on individual knowledge, goodwill or historic </a:t>
            </a:r>
            <a:r>
              <a:rPr lang="en-GB" b="0" kern="1200" dirty="0">
                <a:effectLst/>
              </a:rPr>
              <a:t>practice</a:t>
            </a:r>
            <a:r>
              <a:rPr lang="en-GB" dirty="0"/>
              <a:t> rather than deliberate design</a:t>
            </a:r>
            <a:r>
              <a:rPr lang="en-GB" b="0" kern="1200" dirty="0">
                <a:effectLst/>
              </a:rPr>
              <a:t>.</a:t>
            </a:r>
            <a:r>
              <a:rPr lang="en-GB" dirty="0"/>
              <a:t> So it could be the governance professional and Principal are aware of nuances of the local board and practice however as MAT's grow we need to focus on </a:t>
            </a:r>
            <a:r>
              <a:rPr lang="en-GB" dirty="0" err="1"/>
              <a:t>sclabililty</a:t>
            </a:r>
            <a:r>
              <a:rPr lang="en-GB" dirty="0"/>
              <a:t> and fairness and equity for our children, families and colleagues</a:t>
            </a:r>
            <a:endParaRPr lang="en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/>
              <a:t>When I talk about </a:t>
            </a:r>
            <a:r>
              <a:rPr lang="en-GB" b="0" kern="1200" dirty="0">
                <a:effectLst/>
              </a:rPr>
              <a:t>a </a:t>
            </a:r>
            <a:r>
              <a:rPr lang="en-GB" b="0" i="1" kern="1200" dirty="0">
                <a:effectLst/>
              </a:rPr>
              <a:t>governance reset</a:t>
            </a:r>
            <a:r>
              <a:rPr lang="en-GB" dirty="0"/>
              <a:t>, I’m not talking</a:t>
            </a:r>
            <a:r>
              <a:rPr lang="en-GB" b="0" kern="1200" dirty="0">
                <a:effectLst/>
              </a:rPr>
              <a:t> about </a:t>
            </a:r>
            <a:r>
              <a:rPr lang="en-GB" dirty="0"/>
              <a:t>adding complexity or inventing </a:t>
            </a:r>
            <a:r>
              <a:rPr lang="en-GB" b="0" kern="1200" dirty="0">
                <a:effectLst/>
              </a:rPr>
              <a:t>something new</a:t>
            </a:r>
            <a:r>
              <a:rPr lang="en-GB" dirty="0"/>
              <a:t>. I’m talking </a:t>
            </a:r>
            <a:r>
              <a:rPr lang="en-GB" b="0" kern="1200" dirty="0">
                <a:effectLst/>
              </a:rPr>
              <a:t>about </a:t>
            </a:r>
            <a:r>
              <a:rPr lang="en-GB" dirty="0"/>
              <a:t>realignment — </a:t>
            </a:r>
            <a:r>
              <a:rPr lang="en-GB" b="0" kern="1200" dirty="0">
                <a:effectLst/>
              </a:rPr>
              <a:t>with how people actually work, how processes really operate, and where governance knowledge truly lives.</a:t>
            </a:r>
            <a:r>
              <a:rPr lang="en-GB" dirty="0"/>
              <a:t> </a:t>
            </a:r>
            <a:r>
              <a:rPr lang="en-GB" b="0" kern="1200" dirty="0">
                <a:effectLst/>
              </a:rPr>
              <a:t>At CRST, </a:t>
            </a:r>
            <a:r>
              <a:rPr lang="en-GB" dirty="0"/>
              <a:t>that </a:t>
            </a:r>
            <a:r>
              <a:rPr lang="en-GB" b="0" kern="1200" dirty="0">
                <a:effectLst/>
              </a:rPr>
              <a:t>reframing has </a:t>
            </a:r>
            <a:r>
              <a:rPr lang="en-GB" dirty="0"/>
              <a:t>fundamentally </a:t>
            </a:r>
            <a:r>
              <a:rPr lang="en-GB" b="0" kern="1200" dirty="0">
                <a:effectLst/>
              </a:rPr>
              <a:t>changed how we think about governance </a:t>
            </a:r>
            <a:r>
              <a:rPr lang="en-GB" dirty="0"/>
              <a:t>and its role</a:t>
            </a:r>
            <a:r>
              <a:rPr lang="en-GB" b="0" kern="1200" dirty="0">
                <a:effectLst/>
              </a:rPr>
              <a:t>.</a:t>
            </a:r>
            <a:endParaRPr lang="en-GB">
              <a:ea typeface="Calibri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8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A502A-BC67-D5F0-3C67-42754AFB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FA2C3F-66C5-07AD-479E-6EA48B4DB2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532B2-A15A-B48E-EE5E-8DEDEE568D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 — Why Governance Needs a Reset</a:t>
            </a:r>
            <a:endParaRPr lang="en-US">
              <a:ea typeface="+mn-ea"/>
              <a:cs typeface="+mn-cs"/>
            </a:endParaRP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systems are unclear, justice becomes uneven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notes:</a:t>
            </a:r>
          </a:p>
          <a:p>
            <a:r>
              <a:rPr lang="en-GB" dirty="0"/>
              <a:t>Good governance </a:t>
            </a:r>
            <a:r>
              <a:rPr lang="en-GB" b="0" kern="1200" dirty="0">
                <a:effectLst/>
              </a:rPr>
              <a:t>is </a:t>
            </a:r>
            <a:r>
              <a:rPr lang="en-GB" dirty="0"/>
              <a:t>usually </a:t>
            </a:r>
            <a:r>
              <a:rPr lang="en-GB" b="0" kern="1200" dirty="0">
                <a:effectLst/>
              </a:rPr>
              <a:t>quiet</a:t>
            </a:r>
            <a:r>
              <a:rPr lang="en-GB" dirty="0"/>
              <a:t>. It’s predictable, it’s fair</a:t>
            </a:r>
            <a:r>
              <a:rPr lang="en-GB" b="0" kern="1200" dirty="0">
                <a:effectLst/>
              </a:rPr>
              <a:t>, and </a:t>
            </a:r>
            <a:r>
              <a:rPr lang="en-GB" dirty="0"/>
              <a:t>when it’s working well, it almost goes unnoticed</a:t>
            </a:r>
            <a:r>
              <a:rPr lang="en-GB" b="0" kern="1200" dirty="0">
                <a:effectLst/>
              </a:rPr>
              <a:t>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/>
              <a:t>But when </a:t>
            </a:r>
            <a:r>
              <a:rPr lang="en-GB" b="0" kern="1200">
                <a:effectLst/>
              </a:rPr>
              <a:t>governance systems are unclear or </a:t>
            </a:r>
            <a:r>
              <a:rPr lang="en-GB"/>
              <a:t>inconsistently applied</a:t>
            </a:r>
            <a:r>
              <a:rPr lang="en-GB" b="0" kern="1200">
                <a:effectLst/>
              </a:rPr>
              <a:t>, the impact is </a:t>
            </a:r>
            <a:r>
              <a:rPr lang="en-GB"/>
              <a:t>never </a:t>
            </a:r>
            <a:r>
              <a:rPr lang="en-GB" b="0" kern="1200">
                <a:effectLst/>
              </a:rPr>
              <a:t>neutral. </a:t>
            </a:r>
            <a:r>
              <a:rPr lang="en-GB"/>
              <a:t>The children </a:t>
            </a:r>
            <a:r>
              <a:rPr lang="en-GB" b="0" kern="1200">
                <a:effectLst/>
              </a:rPr>
              <a:t>and families </a:t>
            </a:r>
            <a:r>
              <a:rPr lang="en-GB"/>
              <a:t>most affected are those with </a:t>
            </a:r>
            <a:r>
              <a:rPr lang="en-GB" b="0" kern="1200">
                <a:effectLst/>
              </a:rPr>
              <a:t>the least power to navigate </a:t>
            </a:r>
            <a:r>
              <a:rPr lang="en-GB"/>
              <a:t>uncertainty </a:t>
            </a:r>
            <a:r>
              <a:rPr lang="en-GB" b="0" kern="1200">
                <a:effectLst/>
              </a:rPr>
              <a:t>— </a:t>
            </a:r>
            <a:r>
              <a:rPr lang="en-GB"/>
              <a:t>families </a:t>
            </a:r>
            <a:r>
              <a:rPr lang="en-GB" b="0" kern="1200">
                <a:effectLst/>
              </a:rPr>
              <a:t>facing disadvantage, language barriers, SEND complexity, or </a:t>
            </a:r>
            <a:r>
              <a:rPr lang="en-GB"/>
              <a:t>already </a:t>
            </a:r>
            <a:r>
              <a:rPr lang="en-GB" b="0" kern="1200">
                <a:effectLst/>
              </a:rPr>
              <a:t>fragile relationships with institutions.</a:t>
            </a:r>
            <a:endParaRPr lang="en-GB"/>
          </a:p>
          <a:p>
            <a:endParaRPr lang="en-GB" dirty="0"/>
          </a:p>
          <a:p>
            <a:r>
              <a:rPr lang="en-GB" b="0" kern="1200" dirty="0">
                <a:effectLst/>
              </a:rPr>
              <a:t>Informal handling, reliance on </a:t>
            </a:r>
            <a:r>
              <a:rPr lang="en-GB" dirty="0"/>
              <a:t>confidence or familiarity</a:t>
            </a:r>
            <a:r>
              <a:rPr lang="en-GB" b="0" kern="1200" dirty="0">
                <a:effectLst/>
              </a:rPr>
              <a:t>, or </a:t>
            </a:r>
            <a:r>
              <a:rPr lang="en-GB" dirty="0"/>
              <a:t>a sense of </a:t>
            </a:r>
            <a:r>
              <a:rPr lang="en-GB" b="0" kern="1200" dirty="0">
                <a:effectLst/>
              </a:rPr>
              <a:t>“</a:t>
            </a:r>
            <a:r>
              <a:rPr lang="en-GB" dirty="0"/>
              <a:t>this is </a:t>
            </a:r>
            <a:r>
              <a:rPr lang="en-GB" b="0" kern="1200" dirty="0">
                <a:effectLst/>
              </a:rPr>
              <a:t>how we’ve always done it” </a:t>
            </a:r>
            <a:r>
              <a:rPr lang="en-GB" dirty="0"/>
              <a:t>doesn’t create flexibility — it creates inequality. It advantages </a:t>
            </a:r>
            <a:r>
              <a:rPr lang="en-GB" b="0" kern="1200" dirty="0">
                <a:effectLst/>
              </a:rPr>
              <a:t>social capital, not </a:t>
            </a:r>
            <a:r>
              <a:rPr lang="en-GB" dirty="0"/>
              <a:t>justice</a:t>
            </a:r>
            <a:r>
              <a:rPr lang="en-GB" b="0" kern="1200" dirty="0">
                <a:effectLst/>
              </a:rPr>
              <a:t>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 dirty="0"/>
              <a:t>So a </a:t>
            </a:r>
            <a:r>
              <a:rPr lang="en-GB" b="0" kern="1200" dirty="0">
                <a:effectLst/>
              </a:rPr>
              <a:t>governance reset </a:t>
            </a:r>
            <a:r>
              <a:rPr lang="en-GB" dirty="0"/>
              <a:t>isn’t just technical </a:t>
            </a:r>
            <a:r>
              <a:rPr lang="en-GB" b="0" kern="1200" dirty="0">
                <a:effectLst/>
              </a:rPr>
              <a:t>improvement</a:t>
            </a:r>
            <a:r>
              <a:rPr lang="en-GB" dirty="0"/>
              <a:t>. It’s </a:t>
            </a:r>
            <a:r>
              <a:rPr lang="en-GB" b="0" kern="1200" dirty="0">
                <a:effectLst/>
              </a:rPr>
              <a:t>an equity intervention</a:t>
            </a:r>
            <a:r>
              <a:rPr lang="en-GB" dirty="0"/>
              <a:t>. It’s about </a:t>
            </a:r>
            <a:r>
              <a:rPr lang="en-GB" b="0" kern="1200" dirty="0">
                <a:effectLst/>
              </a:rPr>
              <a:t>ensuring that rights, </a:t>
            </a:r>
            <a:r>
              <a:rPr lang="en-GB" dirty="0"/>
              <a:t>protections and </a:t>
            </a:r>
            <a:r>
              <a:rPr lang="en-GB" b="0" kern="1200" dirty="0">
                <a:effectLst/>
              </a:rPr>
              <a:t>processes apply consistently to every child, </a:t>
            </a:r>
            <a:r>
              <a:rPr lang="en-GB" dirty="0"/>
              <a:t>not just those best placed to demand them</a:t>
            </a:r>
            <a:r>
              <a:rPr lang="en-GB" b="0" kern="1200" dirty="0">
                <a:effectLst/>
              </a:rPr>
              <a:t>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699FC-5FB3-8B59-A2A6-AE9F2D84AE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41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CC0ED-736B-687A-7619-BB581A324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133AF1-A0CC-FA93-5787-56902ADCAF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B9EF84-8088-03CC-6058-17BC5EE0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 — Governance Is a Child‑Protection System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Governance exists to ensure fairness, not merely compliance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notes:</a:t>
            </a:r>
          </a:p>
          <a:p>
            <a:r>
              <a:rPr lang="en-GB" dirty="0"/>
              <a:t>The </a:t>
            </a:r>
            <a:r>
              <a:rPr lang="en-GB" b="0" kern="1200" dirty="0">
                <a:effectLst/>
              </a:rPr>
              <a:t>DfE </a:t>
            </a:r>
            <a:r>
              <a:rPr lang="en-GB" dirty="0"/>
              <a:t>guidance we work within — on </a:t>
            </a:r>
            <a:r>
              <a:rPr lang="en-GB" b="0" kern="1200" dirty="0">
                <a:effectLst/>
              </a:rPr>
              <a:t>complaints, exclusions, safeguarding and admissions </a:t>
            </a:r>
            <a:r>
              <a:rPr lang="en-GB" dirty="0"/>
              <a:t>— exists for a reason. It </a:t>
            </a:r>
            <a:r>
              <a:rPr lang="en-GB" b="0" kern="1200" dirty="0">
                <a:effectLst/>
              </a:rPr>
              <a:t>exists because historic failures </a:t>
            </a:r>
            <a:r>
              <a:rPr lang="en-GB" dirty="0"/>
              <a:t>caused harm to </a:t>
            </a:r>
            <a:r>
              <a:rPr lang="en-GB" b="0" kern="1200" dirty="0">
                <a:effectLst/>
              </a:rPr>
              <a:t>children</a:t>
            </a:r>
            <a:r>
              <a:rPr lang="en-GB" dirty="0"/>
              <a:t>,</a:t>
            </a:r>
            <a:r>
              <a:rPr lang="en-GB" b="0" kern="1200" dirty="0">
                <a:effectLst/>
              </a:rPr>
              <a:t> often repeatedly and </a:t>
            </a:r>
            <a:r>
              <a:rPr lang="en-GB" dirty="0"/>
              <a:t>without challenge.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 b="0" kern="1200" dirty="0">
                <a:effectLst/>
              </a:rPr>
              <a:t>Governance </a:t>
            </a:r>
            <a:r>
              <a:rPr lang="en-GB" dirty="0"/>
              <a:t>is </a:t>
            </a:r>
            <a:r>
              <a:rPr lang="en-GB" b="0" kern="1200" dirty="0">
                <a:effectLst/>
              </a:rPr>
              <a:t>the mechanism through which fairness is enacted. </a:t>
            </a:r>
            <a:r>
              <a:rPr lang="en-GB" dirty="0"/>
              <a:t>It ensures </a:t>
            </a:r>
            <a:r>
              <a:rPr lang="en-GB" b="0" kern="1200" dirty="0">
                <a:effectLst/>
              </a:rPr>
              <a:t>decisions are lawful, </a:t>
            </a:r>
            <a:r>
              <a:rPr lang="en-GB" dirty="0"/>
              <a:t>timely, </a:t>
            </a:r>
            <a:r>
              <a:rPr lang="en-GB" b="0" kern="1200" dirty="0">
                <a:effectLst/>
              </a:rPr>
              <a:t>evidence‑based and reviewable.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 b="0" kern="1200" dirty="0">
                <a:effectLst/>
              </a:rPr>
              <a:t>When governance systems are weak, poor decisions are harder to challenge, escalation becomes inconsistent, and </a:t>
            </a:r>
            <a:r>
              <a:rPr lang="en-GB" dirty="0"/>
              <a:t>children </a:t>
            </a:r>
            <a:r>
              <a:rPr lang="en-GB" b="0" kern="1200" dirty="0">
                <a:effectLst/>
              </a:rPr>
              <a:t>experience </a:t>
            </a:r>
            <a:r>
              <a:rPr lang="en-GB" dirty="0"/>
              <a:t>very </a:t>
            </a:r>
            <a:r>
              <a:rPr lang="en-GB" b="0" kern="1200" dirty="0">
                <a:effectLst/>
              </a:rPr>
              <a:t>different outcomes for </a:t>
            </a:r>
            <a:r>
              <a:rPr lang="en-GB" dirty="0"/>
              <a:t>very </a:t>
            </a:r>
            <a:r>
              <a:rPr lang="en-GB" b="0" kern="1200" dirty="0">
                <a:effectLst/>
              </a:rPr>
              <a:t>similar issues.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endParaRPr lang="en-GB" dirty="0"/>
          </a:p>
          <a:p>
            <a:r>
              <a:rPr lang="en-GB" dirty="0"/>
              <a:t>That’s why I’m clear: </a:t>
            </a:r>
            <a:r>
              <a:rPr lang="en-GB" b="0" kern="1200" dirty="0">
                <a:effectLst/>
              </a:rPr>
              <a:t>governance is part of </a:t>
            </a:r>
            <a:r>
              <a:rPr lang="en-GB" dirty="0"/>
              <a:t>our </a:t>
            </a:r>
            <a:r>
              <a:rPr lang="en-GB" b="0" kern="1200" dirty="0">
                <a:effectLst/>
              </a:rPr>
              <a:t>safeguarding infrastructure</a:t>
            </a:r>
            <a:r>
              <a:rPr lang="en-GB" dirty="0"/>
              <a:t>. It’s</a:t>
            </a:r>
            <a:r>
              <a:rPr lang="en-GB" b="0" kern="1200" dirty="0">
                <a:effectLst/>
              </a:rPr>
              <a:t> not separate from </a:t>
            </a:r>
            <a:r>
              <a:rPr lang="en-GB" dirty="0"/>
              <a:t>child protection — it’s one of the ways protection happens early, quietly and before harm escalates</a:t>
            </a:r>
            <a:r>
              <a:rPr lang="en-GB" b="0" kern="1200" dirty="0">
                <a:effectLst/>
              </a:rPr>
              <a:t>.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F20AE-4E35-6AB3-F675-9C21E0D17B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247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7753F-3F98-A9BC-118A-A4A07D243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37ED77-6041-DEFC-9D61-305043110D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293246-AB7C-0BE4-FDDA-CB15D775E6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 — The Reset Lens: People, Processes, Places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governance design delivers equity</a:t>
            </a:r>
          </a:p>
          <a:p>
            <a:pPr lvl="0"/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Speaker notes:</a:t>
            </a:r>
          </a:p>
          <a:p>
            <a:r>
              <a:rPr lang="en-GB" b="0" kern="1200">
                <a:effectLst/>
              </a:rPr>
              <a:t>This three‑part lens </a:t>
            </a:r>
            <a:r>
              <a:rPr lang="en-GB"/>
              <a:t>— People, Processes and Places — really changed how we approached </a:t>
            </a:r>
            <a:r>
              <a:rPr lang="en-GB" b="0" kern="1200">
                <a:effectLst/>
              </a:rPr>
              <a:t>governance at CRST.</a:t>
            </a:r>
            <a:endParaRPr lang="en-GB"/>
          </a:p>
          <a:p>
            <a:endParaRPr lang="en-GB" b="1" dirty="0"/>
          </a:p>
          <a:p>
            <a:r>
              <a:rPr lang="en-GB" b="1" kern="1200" dirty="0">
                <a:effectLst/>
              </a:rPr>
              <a:t>People:</a:t>
            </a:r>
            <a:r>
              <a:rPr lang="en-GB" b="0" kern="1200" dirty="0">
                <a:effectLst/>
              </a:rPr>
              <a:t> Governors and </a:t>
            </a:r>
            <a:r>
              <a:rPr lang="en-GB" dirty="0"/>
              <a:t>governance professionals</a:t>
            </a:r>
            <a:r>
              <a:rPr lang="en-GB" b="0" kern="1200" dirty="0">
                <a:effectLst/>
              </a:rPr>
              <a:t> are statutory office‑holders. Role clarity </a:t>
            </a:r>
            <a:r>
              <a:rPr lang="en-GB" dirty="0"/>
              <a:t>matters — not just for effectiveness, but to protect </a:t>
            </a:r>
            <a:r>
              <a:rPr lang="en-GB" b="0" kern="1200" dirty="0">
                <a:effectLst/>
              </a:rPr>
              <a:t>individuals from inappropriate pressure, </a:t>
            </a:r>
            <a:r>
              <a:rPr lang="en-GB" dirty="0"/>
              <a:t>blurred boundaries or unconscious </a:t>
            </a:r>
            <a:r>
              <a:rPr lang="en-GB" b="0" kern="1200" dirty="0">
                <a:effectLst/>
              </a:rPr>
              <a:t>bias.</a:t>
            </a:r>
            <a:endParaRPr lang="en-GB">
              <a:ea typeface="Calibri"/>
              <a:cs typeface="Calibri"/>
            </a:endParaRPr>
          </a:p>
          <a:p>
            <a:endParaRPr lang="en-GB" b="1" dirty="0"/>
          </a:p>
          <a:p>
            <a:r>
              <a:rPr lang="en-GB" b="1" kern="1200" dirty="0">
                <a:effectLst/>
              </a:rPr>
              <a:t>Processes:</a:t>
            </a:r>
            <a:r>
              <a:rPr lang="en-GB" b="0" kern="1200" dirty="0">
                <a:effectLst/>
              </a:rPr>
              <a:t> Clear, trust‑wide pathways </a:t>
            </a:r>
            <a:r>
              <a:rPr lang="en-GB" dirty="0"/>
              <a:t>matter most in high‑stakes situations — exclusions, complaints, safeguarding — where inconsistency causes real harm. Rights</a:t>
            </a:r>
            <a:r>
              <a:rPr lang="en-GB" b="0" kern="1200" dirty="0">
                <a:effectLst/>
              </a:rPr>
              <a:t>, timescales and decision‑making standards </a:t>
            </a:r>
            <a:r>
              <a:rPr lang="en-GB" dirty="0"/>
              <a:t>must be understood and </a:t>
            </a:r>
            <a:r>
              <a:rPr lang="en-GB" b="0" kern="1200" dirty="0">
                <a:effectLst/>
              </a:rPr>
              <a:t>applied consistently.</a:t>
            </a:r>
            <a:endParaRPr lang="en-GB" dirty="0"/>
          </a:p>
          <a:p>
            <a:endParaRPr lang="en-GB" b="1" dirty="0"/>
          </a:p>
          <a:p>
            <a:r>
              <a:rPr lang="en-GB" b="1" kern="1200" dirty="0">
                <a:effectLst/>
              </a:rPr>
              <a:t>Places:</a:t>
            </a:r>
            <a:r>
              <a:rPr lang="en-GB" b="0" kern="1200" dirty="0">
                <a:effectLst/>
              </a:rPr>
              <a:t> Governance </a:t>
            </a:r>
            <a:r>
              <a:rPr lang="en-GB" dirty="0"/>
              <a:t>has to</a:t>
            </a:r>
            <a:r>
              <a:rPr lang="en-GB"/>
              <a:t> </a:t>
            </a:r>
            <a:r>
              <a:rPr lang="en-GB" b="0" kern="1200">
                <a:effectLst/>
              </a:rPr>
              <a:t>live somewhere authoritative and visible. When knowledge</a:t>
            </a:r>
            <a:r>
              <a:rPr lang="en-GB"/>
              <a:t> sits in inboxes or individual heads of people</a:t>
            </a:r>
            <a:r>
              <a:rPr lang="en-GB" b="0" kern="1200">
                <a:effectLst/>
              </a:rPr>
              <a:t>, transparency collapses — and trust</a:t>
            </a:r>
            <a:r>
              <a:rPr lang="en-GB"/>
              <a:t> with it</a:t>
            </a:r>
            <a:r>
              <a:rPr lang="en-GB" b="0" kern="1200">
                <a:effectLst/>
              </a:rPr>
              <a:t>.</a:t>
            </a:r>
            <a:r>
              <a:rPr lang="en-GB"/>
              <a:t>Well‑designed </a:t>
            </a:r>
            <a:r>
              <a:rPr lang="en-GB" b="0" kern="1200">
                <a:effectLst/>
              </a:rPr>
              <a:t>governance </a:t>
            </a:r>
            <a:r>
              <a:rPr lang="en-GB" dirty="0"/>
              <a:t>isn’t bureaucratic. It’s </a:t>
            </a:r>
            <a:r>
              <a:rPr lang="en-GB" b="0" kern="1200" dirty="0">
                <a:effectLst/>
              </a:rPr>
              <a:t>a deliberate act of justice</a:t>
            </a:r>
            <a:endParaRPr lang="en-GB">
              <a:ea typeface="Calibri"/>
              <a:cs typeface="Calibri"/>
            </a:endParaRPr>
          </a:p>
          <a:p>
            <a:pPr lvl="0"/>
            <a:endParaRPr lang="en-GB" sz="1200" b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pPr lvl="0"/>
            <a:b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F700B-42F3-D7C0-C57F-928B3175C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294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4F24A-CB9A-D474-DA27-E8A47775F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EC81A2-FCCE-8084-D78F-85B9D6FFD6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C306C2-7BF7-E785-4BC6-DB1459B2D4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S</a:t>
            </a:r>
            <a:r>
              <a:rPr lang="en-GB" b="1" dirty="0" err="1"/>
              <a:t>Governance</a:t>
            </a:r>
            <a:r>
              <a:rPr lang="en-GB" b="1" dirty="0"/>
              <a:t> Systems Being Embedded Across the Trust</a:t>
            </a:r>
            <a:endParaRPr lang="en-US" dirty="0"/>
          </a:p>
          <a:p>
            <a:r>
              <a:rPr lang="en-GB" b="1"/>
              <a:t>Moving from individual knowledge to trust‑wide infrastructure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 dirty="0"/>
              <a:t>A single, authoritative Governance Portal</a:t>
            </a:r>
            <a:br>
              <a:rPr lang="en-GB" b="1" dirty="0">
                <a:cs typeface="+mn-lt"/>
              </a:rPr>
            </a:br>
            <a:r>
              <a:rPr lang="en-GB" b="1" dirty="0"/>
              <a:t> One trust‑wide source of live governance guidance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replacing fragmented documents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inbox dependency and informal advice </a:t>
            </a:r>
            <a:r>
              <a:rPr lang="en-GB" dirty="0">
                <a:hlinkClick r:id="rId3"/>
              </a:rPr>
              <a:t>[Governance | SharePoint]</a:t>
            </a:r>
            <a:endParaRPr lang="en-GB"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r>
              <a:rPr lang="en-GB" b="1"/>
              <a:t>Standardised statutory pathways</a:t>
            </a:r>
            <a:r>
              <a:rPr lang="en-GB"/>
              <a:t> for high</a:t>
            </a:r>
            <a:r>
              <a:rPr lang="en-GB" b="0" kern="1200">
                <a:effectLst/>
              </a:rPr>
              <a:t>‑</a:t>
            </a:r>
            <a:r>
              <a:rPr lang="en-GB"/>
              <a:t>risk areas</a:t>
            </a:r>
            <a:br>
              <a:rPr lang="en-GB" dirty="0"/>
            </a:br>
            <a:r>
              <a:rPr lang="en-GB"/>
              <a:t> Embedded systems for </a:t>
            </a:r>
            <a:r>
              <a:rPr lang="en-GB" b="1"/>
              <a:t>complaints, exclusions &amp; suspensions, admissions, safeguarding and policy compliance</a:t>
            </a:r>
            <a:r>
              <a:rPr lang="en-GB"/>
              <a:t>, aligned directly to DfE expectations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 dirty="0"/>
              <a:t>Formal governance helpdesk and escalation route</a:t>
            </a:r>
            <a:br>
              <a:rPr lang="en-GB" b="1" dirty="0">
                <a:cs typeface="+mn-lt"/>
              </a:rPr>
            </a:br>
            <a:r>
              <a:rPr lang="en-GB" b="1" dirty="0"/>
              <a:t> A clear mechanism for schools to access timely </a:t>
            </a:r>
            <a:r>
              <a:rPr lang="en-GB" b="1" kern="1200" dirty="0">
                <a:effectLst/>
              </a:rPr>
              <a:t>governance </a:t>
            </a:r>
            <a:r>
              <a:rPr lang="en-GB" b="1" dirty="0"/>
              <a:t>advice, reducing informal handling and inconsistent practice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 dirty="0"/>
              <a:t>Defined compliance cycles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termly governance tasks</a:t>
            </a:r>
            <a:br>
              <a:rPr lang="en-GB" b="1" dirty="0">
                <a:cs typeface="+mn-lt"/>
              </a:rPr>
            </a:br>
            <a:r>
              <a:rPr lang="en-GB" b="1" dirty="0"/>
              <a:t> Systematised expectations for LGBs, improving consistency, assurance and oversight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 dirty="0"/>
              <a:t>Structured governor recruitment and induction framework</a:t>
            </a:r>
            <a:br>
              <a:rPr lang="en-GB" b="1" dirty="0">
                <a:cs typeface="+mn-lt"/>
              </a:rPr>
            </a:br>
            <a:r>
              <a:rPr lang="en-GB" b="1" dirty="0"/>
              <a:t> A consistent approach to onboarding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statutory understanding and role clarity across all boards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 dirty="0"/>
              <a:t>Policy management and website compliance framework</a:t>
            </a:r>
            <a:br>
              <a:rPr lang="en-GB" b="1" dirty="0">
                <a:cs typeface="+mn-lt"/>
              </a:rPr>
            </a:br>
            <a:r>
              <a:rPr lang="en-GB" b="1" dirty="0"/>
              <a:t> </a:t>
            </a:r>
            <a:r>
              <a:rPr lang="en-GB" b="1" kern="1200" dirty="0">
                <a:effectLst/>
              </a:rPr>
              <a:t>Clear</a:t>
            </a:r>
            <a:r>
              <a:rPr lang="en-GB" b="1" dirty="0"/>
              <a:t> ownership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assurance and visibility of statutory policies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reducing risk and inspection vulnerability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1"/>
              <a:t>Transparent feedback </a:t>
            </a:r>
            <a:r>
              <a:rPr lang="en-GB" b="1" kern="1200">
                <a:effectLst/>
              </a:rPr>
              <a:t>and </a:t>
            </a:r>
            <a:r>
              <a:rPr lang="en-GB" b="1"/>
              <a:t>continuous improvement loop</a:t>
            </a:r>
            <a:br>
              <a:rPr lang="en-GB" b="1" dirty="0"/>
            </a:br>
            <a:r>
              <a:rPr lang="en-GB" b="1"/>
              <a:t> Built</a:t>
            </a:r>
            <a:r>
              <a:rPr lang="en-GB" b="1" kern="1200">
                <a:effectLst/>
              </a:rPr>
              <a:t>‑</a:t>
            </a:r>
            <a:r>
              <a:rPr lang="en-GB" b="1"/>
              <a:t>in mechanisms to review how governance systems are working in practice and refine them over time </a:t>
            </a:r>
            <a:r>
              <a:rPr lang="en-GB" dirty="0">
                <a:hlinkClick r:id="rId3"/>
              </a:rPr>
              <a:t>[Governance | SharePoint]</a:t>
            </a:r>
            <a:endParaRPr lang="en-GB"/>
          </a:p>
          <a:p>
            <a:br>
              <a:rPr lang="en-US" dirty="0"/>
            </a:br>
            <a:endParaRPr lang="en-US" dirty="0"/>
          </a:p>
          <a:p>
            <a:r>
              <a:rPr lang="en-GB" b="1"/>
              <a:t>What This Changes in Practice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b="0" kern="1200" dirty="0">
                <a:effectLst/>
              </a:rPr>
              <a:t>Governance </a:t>
            </a:r>
            <a:r>
              <a:rPr lang="en-GB" dirty="0"/>
              <a:t>advice is </a:t>
            </a:r>
            <a:r>
              <a:rPr lang="en-GB" b="1" dirty="0"/>
              <a:t>accessible</a:t>
            </a:r>
            <a:r>
              <a:rPr lang="en-GB" b="1" kern="1200" dirty="0">
                <a:effectLst/>
              </a:rPr>
              <a:t>, </a:t>
            </a:r>
            <a:r>
              <a:rPr lang="en-GB" b="1" dirty="0"/>
              <a:t>consistent </a:t>
            </a:r>
            <a:r>
              <a:rPr lang="en-GB" b="1" kern="1200" dirty="0">
                <a:effectLst/>
              </a:rPr>
              <a:t>and </a:t>
            </a:r>
            <a:r>
              <a:rPr lang="en-GB" b="1" dirty="0"/>
              <a:t>inspectable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/>
              <a:t>Decision‑making relies on </a:t>
            </a:r>
            <a:r>
              <a:rPr lang="en-GB" b="1"/>
              <a:t>systems, not confidence or relationships</a:t>
            </a:r>
            <a:endParaRPr lang="en-GB"/>
          </a:p>
          <a:p>
            <a:pPr marL="285750" indent="-285750">
              <a:buFont typeface="Arial"/>
              <a:buChar char="•"/>
            </a:pPr>
            <a:r>
              <a:rPr lang="en-GB" dirty="0"/>
              <a:t>Boards and leaders operate within </a:t>
            </a:r>
            <a:r>
              <a:rPr lang="en-GB" b="1" dirty="0"/>
              <a:t>clear statutory guardrails</a:t>
            </a:r>
            <a:endParaRPr lang="en-GB" dirty="0"/>
          </a:p>
          <a:p>
            <a:pPr marL="285750" indent="-285750">
              <a:buFont typeface="Arial"/>
              <a:buChar char="•"/>
            </a:pPr>
            <a:r>
              <a:rPr lang="en-GB"/>
              <a:t>Trust assurance is strengthened through </a:t>
            </a:r>
            <a:r>
              <a:rPr lang="en-GB" b="1"/>
              <a:t>evidence, not reassurance</a:t>
            </a:r>
            <a:endParaRPr lang="en-GB">
              <a:ea typeface="+mn-ea"/>
              <a:cs typeface="+mn-cs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AA84AA-9ADA-707F-8AD3-1481DCC94E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545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4E7D49-D90C-8098-197E-1FAB5FF7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D4478E-10A1-445D-1980-8D3C16FBA4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425D51-32EF-F975-7C7C-1B575A8B14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Governance Systems Being Embedded Across the Trust</a:t>
            </a:r>
            <a:endParaRPr lang="en-US" b="0" dirty="0"/>
          </a:p>
          <a:p>
            <a:r>
              <a:rPr lang="en-GB" b="0" dirty="0"/>
              <a:t>Moving from individual knowledge to trust‑wide infrastructure</a:t>
            </a:r>
          </a:p>
          <a:p>
            <a:pPr marL="285750" indent="-285750">
              <a:buFont typeface="Arial"/>
              <a:buChar char="•"/>
            </a:pPr>
            <a:r>
              <a:rPr lang="en-GB" b="0" dirty="0"/>
              <a:t>A single, authoritative Governance Portal</a:t>
            </a:r>
            <a:br>
              <a:rPr lang="en-GB" b="0" dirty="0">
                <a:cs typeface="+mn-lt"/>
              </a:rPr>
            </a:br>
            <a:r>
              <a:rPr lang="en-GB" b="0" dirty="0"/>
              <a:t> One trust‑wide source of live governance guidance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replacing fragmented documents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inbox dependency and informal advice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>
              <a:ea typeface="+mn-ea"/>
              <a:cs typeface="+mn-cs"/>
            </a:endParaRPr>
          </a:p>
          <a:p>
            <a:pPr marL="285750" indent="-285750">
              <a:buFont typeface="Arial"/>
              <a:buChar char="•"/>
            </a:pPr>
            <a:r>
              <a:rPr lang="en-GB" b="0" dirty="0"/>
              <a:t>Standardised statutory pathways for high</a:t>
            </a:r>
            <a:r>
              <a:rPr lang="en-GB" b="0" kern="1200" dirty="0">
                <a:effectLst/>
              </a:rPr>
              <a:t>‑</a:t>
            </a:r>
            <a:r>
              <a:rPr lang="en-GB" b="0" dirty="0"/>
              <a:t>risk areas</a:t>
            </a:r>
            <a:br>
              <a:rPr lang="en-GB" b="0" dirty="0"/>
            </a:br>
            <a:r>
              <a:rPr lang="en-GB" b="0" dirty="0"/>
              <a:t> Embedded systems for complaints, exclusions &amp; suspensions, admissions, safeguarding and policy compliance, aligned directly to DfE expectations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pPr marL="285750" indent="-285750">
              <a:buFont typeface="Arial"/>
              <a:buChar char="•"/>
            </a:pPr>
            <a:r>
              <a:rPr lang="en-GB" b="0" dirty="0"/>
              <a:t>Formal governance helpdesk and escalation route</a:t>
            </a:r>
            <a:br>
              <a:rPr lang="en-GB" b="0" dirty="0">
                <a:cs typeface="+mn-lt"/>
              </a:rPr>
            </a:br>
            <a:r>
              <a:rPr lang="en-GB" b="0" dirty="0"/>
              <a:t> A clear mechanism for schools to access timely </a:t>
            </a:r>
            <a:r>
              <a:rPr lang="en-GB" b="0" kern="1200" dirty="0">
                <a:effectLst/>
              </a:rPr>
              <a:t>governance </a:t>
            </a:r>
            <a:r>
              <a:rPr lang="en-GB" b="0" dirty="0"/>
              <a:t>advice, reducing informal handling and inconsistent practice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pPr marL="285750" indent="-285750">
              <a:buFont typeface="Arial"/>
              <a:buChar char="•"/>
            </a:pPr>
            <a:r>
              <a:rPr lang="en-GB" b="0" dirty="0"/>
              <a:t>Defined compliance cycles </a:t>
            </a:r>
            <a:r>
              <a:rPr lang="en-GB" b="0" kern="1200" dirty="0">
                <a:effectLst/>
              </a:rPr>
              <a:t>and </a:t>
            </a:r>
            <a:r>
              <a:rPr lang="en-GB" b="0" dirty="0"/>
              <a:t>termly governance tasks</a:t>
            </a:r>
            <a:br>
              <a:rPr lang="en-GB" b="0" dirty="0">
                <a:cs typeface="+mn-lt"/>
              </a:rPr>
            </a:br>
            <a:r>
              <a:rPr lang="en-GB" b="0" dirty="0"/>
              <a:t> Systematised expectations for LGBs, improving consistency, assurance and oversight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pPr marL="285750" indent="-285750">
              <a:buFont typeface="Arial"/>
              <a:buChar char="•"/>
            </a:pPr>
            <a:r>
              <a:rPr lang="en-GB" b="0" dirty="0"/>
              <a:t>Structured governor recruitment and induction framework</a:t>
            </a:r>
            <a:br>
              <a:rPr lang="en-GB" b="0" dirty="0">
                <a:cs typeface="+mn-lt"/>
              </a:rPr>
            </a:br>
            <a:r>
              <a:rPr lang="en-GB" b="0" dirty="0"/>
              <a:t> A consistent approach to onboarding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statutory understanding and role clarity across all boards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pPr marL="285750" indent="-285750">
              <a:buFont typeface="Arial"/>
              <a:buChar char="•"/>
            </a:pPr>
            <a:r>
              <a:rPr lang="en-GB" b="0" dirty="0"/>
              <a:t>Policy management and website compliance framework</a:t>
            </a:r>
            <a:br>
              <a:rPr lang="en-GB" b="0" dirty="0">
                <a:cs typeface="+mn-lt"/>
              </a:rPr>
            </a:br>
            <a:r>
              <a:rPr lang="en-GB" b="0" dirty="0"/>
              <a:t> </a:t>
            </a:r>
            <a:r>
              <a:rPr lang="en-GB" b="0" kern="1200" dirty="0">
                <a:effectLst/>
              </a:rPr>
              <a:t>Clear</a:t>
            </a:r>
            <a:r>
              <a:rPr lang="en-GB" b="0" dirty="0"/>
              <a:t> ownership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assurance and visibility of statutory policies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reducing risk and inspection vulnerability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pPr marL="285750" indent="-285750">
              <a:buFont typeface="Arial"/>
              <a:buChar char="•"/>
            </a:pPr>
            <a:r>
              <a:rPr lang="en-GB" b="0" dirty="0"/>
              <a:t>Transparent feedback </a:t>
            </a:r>
            <a:r>
              <a:rPr lang="en-GB" b="0" kern="1200" dirty="0">
                <a:effectLst/>
              </a:rPr>
              <a:t>and </a:t>
            </a:r>
            <a:r>
              <a:rPr lang="en-GB" b="0" dirty="0"/>
              <a:t>continuous improvement loop</a:t>
            </a:r>
            <a:br>
              <a:rPr lang="en-GB" b="0" dirty="0"/>
            </a:br>
            <a:r>
              <a:rPr lang="en-GB" b="0" dirty="0"/>
              <a:t> Built</a:t>
            </a:r>
            <a:r>
              <a:rPr lang="en-GB" b="0" kern="1200" dirty="0">
                <a:effectLst/>
              </a:rPr>
              <a:t>‑</a:t>
            </a:r>
            <a:r>
              <a:rPr lang="en-GB" b="0" dirty="0"/>
              <a:t>in mechanisms to review how governance systems are working in practice and refine them over time </a:t>
            </a:r>
            <a:r>
              <a:rPr lang="en-GB" b="0" dirty="0">
                <a:hlinkClick r:id="rId3"/>
              </a:rPr>
              <a:t>[Governance | SharePoint]</a:t>
            </a:r>
            <a:endParaRPr lang="en-GB" b="0" dirty="0"/>
          </a:p>
          <a:p>
            <a:br>
              <a:rPr lang="en-US" b="0" dirty="0"/>
            </a:br>
            <a:endParaRPr lang="en-US" b="0" dirty="0"/>
          </a:p>
          <a:p>
            <a:r>
              <a:rPr lang="en-GB" b="0" dirty="0"/>
              <a:t>What This Changes in Practice</a:t>
            </a:r>
          </a:p>
          <a:p>
            <a:pPr marL="285750" indent="-285750">
              <a:buFont typeface="Arial"/>
              <a:buChar char="•"/>
            </a:pPr>
            <a:r>
              <a:rPr lang="en-GB" b="0" kern="1200" dirty="0">
                <a:effectLst/>
              </a:rPr>
              <a:t>Governance </a:t>
            </a:r>
            <a:r>
              <a:rPr lang="en-GB" b="0" dirty="0"/>
              <a:t>advice is accessible</a:t>
            </a:r>
            <a:r>
              <a:rPr lang="en-GB" b="0" kern="1200" dirty="0">
                <a:effectLst/>
              </a:rPr>
              <a:t>, </a:t>
            </a:r>
            <a:r>
              <a:rPr lang="en-GB" b="0" dirty="0"/>
              <a:t>consistent </a:t>
            </a:r>
            <a:r>
              <a:rPr lang="en-GB" b="0" kern="1200" dirty="0">
                <a:effectLst/>
              </a:rPr>
              <a:t>and </a:t>
            </a:r>
            <a:r>
              <a:rPr lang="en-GB" b="0" dirty="0"/>
              <a:t>inspectable</a:t>
            </a:r>
          </a:p>
          <a:p>
            <a:pPr marL="285750" indent="-285750">
              <a:buFont typeface="Arial"/>
              <a:buChar char="•"/>
            </a:pPr>
            <a:r>
              <a:rPr lang="en-GB" b="0" dirty="0"/>
              <a:t>Decision‑making relies on systems, not confidence or relationships</a:t>
            </a:r>
          </a:p>
          <a:p>
            <a:pPr marL="285750" indent="-285750">
              <a:buFont typeface="Arial"/>
              <a:buChar char="•"/>
            </a:pPr>
            <a:r>
              <a:rPr lang="en-GB" b="0" dirty="0"/>
              <a:t>Boards and leaders operate within clear statutory guardrails</a:t>
            </a:r>
          </a:p>
          <a:p>
            <a:pPr marL="285750" indent="-285750">
              <a:buFont typeface="Arial"/>
              <a:buChar char="•"/>
            </a:pPr>
            <a:r>
              <a:rPr lang="en-GB" b="0" dirty="0"/>
              <a:t>Trust assurance is strengthened through evidence, not reassurance</a:t>
            </a:r>
            <a:endParaRPr lang="en-GB" b="0" dirty="0">
              <a:ea typeface="+mn-ea"/>
              <a:cs typeface="+mn-cs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6FED1-07FD-2939-2044-5509B80B89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F36D64-855F-4A91-B446-465E8AA079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13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38C0-7A2A-48DE-A2D5-BE63C9875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5D006-B72B-43A6-A809-4A95D8949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E304-9593-49D6-BCFD-570C6A39F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8E1BD-2A42-4D16-8073-C65C5D6CC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EC82C-725F-46D0-9C92-BC8014F0E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78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6989-12BC-4FA5-AD18-69C28B35A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75701-FA86-494A-ABBC-99966B980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CE3E1-9603-40F2-AAD5-299B8C8B9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B28C4-EB5D-467A-AE5B-00A7ECA6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9DEB5-50A7-416A-93A2-96DA009C4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64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2B859-3C3C-4DD3-90AC-EAD0720901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21AE5-EA76-4387-B843-3B44A59DB3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6C068-7F1D-44CE-9118-0E4D4F5A4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BDD6-2FFC-45E6-9FD7-B5BA7EA71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D28BF-334A-459A-873B-930CEF217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9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A325D4D-835D-41B6-9B16-A090AA0883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87D16-A856-42F4-9D8C-A0C1D482E5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442052"/>
            <a:ext cx="12192000" cy="1425257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algn="ctr">
              <a:defRPr sz="6000" cap="all" spc="100" baseline="0">
                <a:solidFill>
                  <a:schemeClr val="accent1"/>
                </a:solidFill>
              </a:defRPr>
            </a:lvl1pPr>
          </a:lstStyle>
          <a:p>
            <a:pPr rtl="0"/>
            <a:r>
              <a:rPr lang="en-GB" noProof="0"/>
              <a:t>Add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BD39BB44-64AC-49A7-8555-2CC62AD7C2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67309"/>
            <a:ext cx="12192000" cy="1036320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rtlCol="0" anchor="ctr"/>
          <a:lstStyle>
            <a:lvl1pPr marL="0" indent="0" algn="ctr">
              <a:buNone/>
              <a:defRPr sz="24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51AF15-A085-49C8-ABEC-EF90E7D7B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92779" y="2325925"/>
            <a:ext cx="5806440" cy="15965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2036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874" y="1329829"/>
            <a:ext cx="2043713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12513" y="808353"/>
            <a:ext cx="6341212" cy="168243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34519"/>
            <a:ext cx="12192000" cy="362348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E3FCFFF-5934-4C8D-A4B0-6B19C662D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651"/>
            <a:ext cx="3701436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41" y="1332239"/>
            <a:ext cx="1871580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97404DC9-3FBE-41B9-946D-9A0D878C28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1042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8BB7876-0125-4084-804C-A842C855860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1042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645735C-4621-4667-AB52-0391CFBB6B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3339" y="652826"/>
            <a:ext cx="3433138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488BB2B1-07E3-42A2-B3BE-7FC7D7AE1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03339" y="1032330"/>
            <a:ext cx="3433138" cy="137067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02C103C8-E422-4DEB-9077-DC11E00805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31042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A80948A-8FCC-4BE4-A5F7-20802B1763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31042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4744F88B-3CB7-4A2B-B718-EEB4E061A7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3339" y="2620561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343EDF6-C2D8-47E1-856B-6329A7CE07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03339" y="3002562"/>
            <a:ext cx="3433138" cy="961350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AC6352A5-5003-4E32-B8FF-A84B4A4AC3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1042" y="4147932"/>
            <a:ext cx="3433138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CC2603EF-30BF-4C6C-BA93-E99C724809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1042" y="4529933"/>
            <a:ext cx="3433138" cy="1450988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848536"/>
            <a:ext cx="1929607" cy="6406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8BD2DF2-5753-43B2-82AD-30DBE8004D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4359" y="2046233"/>
            <a:ext cx="312658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5FD5DB-8694-4BD8-819A-7AD23AAAE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24359" y="2425736"/>
            <a:ext cx="3126583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1F5129C3-CFB0-408F-BE5C-AC32F5C68F1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6986" y="2046233"/>
            <a:ext cx="3281556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344438D-488B-4739-95B6-56F81A25FAC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26986" y="2425736"/>
            <a:ext cx="3281556" cy="1306527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A6F801D1-185D-4C5B-9855-3AD0372C33D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4359" y="4180976"/>
            <a:ext cx="3126583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E46B3EF2-B93D-4E2D-8ECF-31A1DF927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24359" y="4562976"/>
            <a:ext cx="3126583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5A8C3BD-2930-45A1-B3E0-EC8FA92B65F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26986" y="4180976"/>
            <a:ext cx="3281556" cy="428891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E7A5E528-A349-45DA-A841-E092311D8F7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26986" y="4562976"/>
            <a:ext cx="3281556" cy="1258935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2B5AB06-9792-445C-9B3C-103D5EBCE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97992"/>
            <a:ext cx="10515600" cy="994835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3BAD53-6B4A-490D-BE06-B5A0B068755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632608" y="2982740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0E1FC4A-DE44-4B85-856E-E2480DF55A8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388240" y="2981421"/>
            <a:ext cx="603504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02E70B7A-F000-4D8D-9BDF-E10FF6B3837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182902" y="2983163"/>
            <a:ext cx="603504" cy="603504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1CED61F8-3F2F-4611-8E56-88AAF763257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927648" y="3001928"/>
            <a:ext cx="594360" cy="59436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100"/>
            </a:lvl1pPr>
          </a:lstStyle>
          <a:p>
            <a:pPr rtl="0"/>
            <a:r>
              <a:rPr lang="en-GB" noProof="0"/>
              <a:t>Click icon to add picture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B7058D0A-FADA-4AE8-99E1-90B4E5D358A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08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B7B90F8-2155-4E8A-BCE9-7780EE14ED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08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9C0C6E63-A45B-409B-824C-FAA0CC56EC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85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B910C319-3589-469F-9A8A-173CB714BA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085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9802FCD-21E3-4F6F-B57C-02AEB618FE8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0340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4AFEE648-F3AD-453E-895B-F43C7415C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0340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AA760860-8E89-42DD-87FD-F9951F2837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1180" y="3608439"/>
            <a:ext cx="2351446" cy="491509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5FD2DFE0-D25E-4B72-A2B4-C40CF72D522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71180" y="4036041"/>
            <a:ext cx="2351446" cy="1704547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Benef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090415B-A73D-4D17-B5FA-F442D6C0EB2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9CB337-B3D4-443D-99C2-B7AE9EB5D2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279" y="-136525"/>
            <a:ext cx="4979773" cy="685800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3246120"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Add title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9AB6E92-BF31-4AA5-B407-78E1D7795A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803124F-8B71-4805-8DBD-A3AB3ED43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9A9D64C-A9E2-4148-B514-933547C5B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18B468-C542-4326-86FA-43DF3A4F3DB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5" y="3972253"/>
            <a:ext cx="5859420" cy="1769419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200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170420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75848"/>
            <a:ext cx="12192000" cy="4491182"/>
          </a:xfrm>
          <a:prstGeom prst="rect">
            <a:avLst/>
          </a:prstGeom>
          <a:solidFill>
            <a:schemeClr val="accent4">
              <a:lumMod val="50000"/>
              <a:alpha val="55000"/>
            </a:schemeClr>
          </a:solidFill>
        </p:spPr>
        <p:txBody>
          <a:bodyPr lIns="3657600" tIns="182880" rIns="3657600" rtlCol="0"/>
          <a:lstStyle>
            <a:lvl1pPr algn="ctr">
              <a:defRPr sz="6000" cap="all" spc="100" baseline="0">
                <a:solidFill>
                  <a:schemeClr val="accent5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77227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1354" y="790901"/>
            <a:ext cx="3049568" cy="640698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Add title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782CE97E-7FF6-4E8B-AF42-9777A2451F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22086" y="826720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57B5FEE-44D7-4F94-A843-EC7BD802D8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22086" y="1206225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4250112D-DE79-407A-BBAB-B2BB2CB881C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22086" y="2666702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1C55DCE1-6E6B-4CDD-A9D8-B2A0034856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22086" y="3046207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9CAE3862-A5E9-4B70-8F14-8F5BFEE3AA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086" y="4536575"/>
            <a:ext cx="3421103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22086" y="4916080"/>
            <a:ext cx="34211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FA2A5-86BE-41EB-9782-A35F433C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DE48D-23CF-4148-A665-A9CC72FF8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8F806B-2A9A-4C5F-8E3B-991620DB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388AC-A8A7-48D9-A9F9-2D1BCDBD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EDDE2-5C48-434A-8F5E-5CF8FC882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532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78E2C-0F13-417A-AD7A-E478D5C3BD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382" y="422661"/>
            <a:ext cx="5200532" cy="720399"/>
          </a:xfrm>
          <a:prstGeom prst="rect">
            <a:avLst/>
          </a:prstGeom>
        </p:spPr>
        <p:txBody>
          <a:bodyPr rtlCol="0" anchor="ctr"/>
          <a:lstStyle>
            <a:lvl1pPr algn="l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0892B14-4811-4781-A0D4-2D26A55DFF2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0003" y="1617548"/>
            <a:ext cx="876929" cy="720399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950B6E72-89BA-408A-B2C8-8424747605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20003" y="3180036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FCE449C-D340-41D2-BDD5-5A31068FC8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003" y="4760985"/>
            <a:ext cx="876930" cy="72040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lIns="0" tIns="0" rIns="0" bIns="0" rtlCol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41E2BD66-8465-46D7-9283-569B4EE459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102977" y="1456753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3CFC961-1ED9-4817-9DB9-A1F1D0FD2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977" y="3031685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E0D9B8E-402D-44A1-920E-4838543BD9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102977" y="4612634"/>
            <a:ext cx="3365003" cy="1017102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64607288-5296-4BAF-B405-7F1902FA0E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248018"/>
            <a:ext cx="2435528" cy="614850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27432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1341B70-2018-4DBE-BB9A-D1F7A895F9B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84174" y="0"/>
            <a:ext cx="5807825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3CCEE28-12C2-4138-9214-420B5A5B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9762" y="6248018"/>
            <a:ext cx="7267426" cy="620868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tIns="0"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47ECA7D-7D2B-475F-874D-51236135A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07188" y="6248018"/>
            <a:ext cx="2495699" cy="620866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vert="horz" lIns="457200" tIns="0" rIns="91440" bIns="45720" rtlCol="0" anchor="ctr"/>
          <a:lstStyle>
            <a:lvl1pPr algn="ct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25327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Opportunity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198964-B829-4E4F-AAE7-4D7A404AB7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3057" y="698523"/>
            <a:ext cx="5715000" cy="46908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F7C80E83-E343-4BA5-ABB5-ACA84EEE62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1078" y="1853427"/>
            <a:ext cx="1252367" cy="86349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BA56986C-C9AC-44CD-9D32-24AA209F76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61B45AB9-9A5F-4872-A322-AD3890A5BE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E5E3032E-6B86-4F42-95E1-7C7B130871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69646" y="1853426"/>
            <a:ext cx="1252367" cy="863491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C56EA384-B876-4E37-81CC-FF14C8064E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6428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7A136A37-A8C3-48F4-978F-3042B2451F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6428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90D156C2-557C-45F2-B9BA-7CE533312A0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58214" y="1853427"/>
            <a:ext cx="1252028" cy="863492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rtlCol="0" anchor="ctr"/>
          <a:lstStyle>
            <a:lvl1pPr marL="0" indent="0" algn="ctr">
              <a:buNone/>
              <a:defRPr sz="32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text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38E358D4-D1F9-4872-A079-98E1F6BD662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14657" y="2883704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8D809314-142B-40CA-8424-37611F5E9C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14657" y="3253816"/>
            <a:ext cx="2939143" cy="469089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3B652552-1A5B-4884-9BDF-1A26639593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4234542"/>
            <a:ext cx="12191999" cy="262345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5C7A8808-3BA5-498D-8E57-CAB9DF0182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742EE3D7-DACC-458E-82B0-EC87F8BAE8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8ED908E6-B839-44D9-AFFC-E5E5E592E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8222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9568" y="2450440"/>
            <a:ext cx="4143432" cy="548711"/>
          </a:xfrm>
          <a:prstGeom prst="rect">
            <a:avLst/>
          </a:prstGeom>
        </p:spPr>
        <p:txBody>
          <a:bodyPr rtlCol="0" anchor="b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37756" y="0"/>
            <a:ext cx="7354243" cy="286247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E2342C8-E968-4F49-930C-F5C43F88F0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9728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DCCC938D-0BC7-4BBB-BBF2-B830D9D0C1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0800" y="3365446"/>
            <a:ext cx="4953000" cy="426393"/>
          </a:xfrm>
          <a:prstGeom prst="rect">
            <a:avLst/>
          </a:prstGeom>
        </p:spPr>
        <p:txBody>
          <a:bodyPr rtlCol="0" anchor="b"/>
          <a:lstStyle>
            <a:lvl1pPr marL="0" indent="0" algn="l">
              <a:buNone/>
              <a:defRPr sz="1800" cap="all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96405D2-E28F-41EC-844E-034C5D7072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00800" y="3744950"/>
            <a:ext cx="4953000" cy="2046251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raphic 48">
            <a:extLst>
              <a:ext uri="{FF2B5EF4-FFF2-40B4-BE49-F238E27FC236}">
                <a16:creationId xmlns:a16="http://schemas.microsoft.com/office/drawing/2014/main" id="{CC3C8467-268E-4ABA-B4F5-0808AFBB2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69FF8FD-CDD1-4BEE-8DB9-0CD4BDE98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335793" y="766762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9F1257F-A86F-48F4-BFFA-9BFB4355E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7334351" y="757238"/>
            <a:ext cx="0" cy="4903903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FFD01FCA-DF30-466C-9EAE-B0A13CF2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831167" y="4486275"/>
            <a:ext cx="622236" cy="622236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6F9F0CF-5966-47C2-9A41-0CD85E85D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64642" y="4047275"/>
            <a:ext cx="622236" cy="622236"/>
          </a:xfrm>
          <a:prstGeom prst="rect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2EFF630-FDAA-46A7-8CEE-21CAB6BC2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29331" y="2163148"/>
            <a:ext cx="622236" cy="622236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83BA8C-6DBE-4569-B07B-9FB55F80D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59108" y="3573553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08DE16-ABA8-4BC8-93C4-F8A521C8A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95826" y="4201049"/>
            <a:ext cx="622236" cy="622236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3C062E-DD5E-49BC-A10D-F70C1931F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2756" y="1603981"/>
            <a:ext cx="2057805" cy="767123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799781-E0A0-4C4E-A069-37290BED8F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0427" y="571145"/>
            <a:ext cx="5355570" cy="438144"/>
          </a:xfrm>
          <a:prstGeom prst="rect">
            <a:avLst/>
          </a:prstGeom>
        </p:spPr>
        <p:txBody>
          <a:bodyPr rtlCol="0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5D896357-F0C4-4728-BE54-A809E6E3100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63262" y="311795"/>
            <a:ext cx="1706966" cy="426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CB13D4EF-593A-4D3C-9712-515EE5A358A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26762" y="1774346"/>
            <a:ext cx="1929792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cap="all" spc="100" baseline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49D2BE7-8177-406D-94BB-001D561B5A8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083673" y="2261070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FD164278-C8C4-4514-8B3E-9505CB67474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49242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45FF02C4-FA25-4AE4-B4EF-D106CDD0FE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95826" y="3061800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2EA0BE42-73C1-43D0-9520-94265CBEE4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713450" y="3671475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4E23821A-CE37-4CA8-82BC-5731CBD7BC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18984" y="4145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83ED92E9-F268-4C1E-9440-F605C9EBD5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85509" y="4584197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B29F508B-CAFE-4871-8267-E5406A4D6C4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650168" y="4298971"/>
            <a:ext cx="913553" cy="426393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1600" cap="all" spc="100" baseline="0">
                <a:solidFill>
                  <a:schemeClr val="bg2">
                    <a:lumMod val="75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C40D7D1C-3379-42CE-B3D7-A585CDECBD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63261" y="5683895"/>
            <a:ext cx="1706966" cy="426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all" spc="1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129BD8-DBDF-484C-89DD-80EDD7B8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F621E8-9FBF-4DC8-AA1D-234C0A47D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D5819-A04D-4AB0-A144-E7BBA3400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60847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wth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B3D21-9143-4E6D-87CD-82F00F7DC6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7314" y="627486"/>
            <a:ext cx="5268686" cy="568896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5C24E7-D67D-40AA-B6B1-AE47659E18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20438" y="1011439"/>
            <a:ext cx="4989233" cy="568896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buNone/>
              <a:defRPr sz="2000" cap="none" spc="100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A756E9B8-BA57-4251-A0E6-DDADC29D95B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0666" y="2044485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C0B962B5-0EC7-48EC-A687-C206A69C56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27695" y="2044485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1314A100-8075-4D1D-995C-34F5838D58F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0666" y="3428263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9C946523-4B92-4003-B43C-B01D972454F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27695" y="3428263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F9BEEAAD-CC7F-427D-BCFF-1BBA5023ABE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0666" y="4812041"/>
            <a:ext cx="1584471" cy="1121230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txBody>
          <a:bodyPr lIns="182880" rIns="182880" rtlCol="0" anchor="ctr"/>
          <a:lstStyle>
            <a:lvl1pPr marL="0" indent="0" algn="ctr">
              <a:lnSpc>
                <a:spcPct val="100000"/>
              </a:lnSpc>
              <a:buNone/>
              <a:defRPr sz="2000" cap="all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B6693A35-4411-4FE2-82FD-5D30D8D62AF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727695" y="4812041"/>
            <a:ext cx="3081975" cy="112123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B658EBA7-4275-488A-B86F-67B70609F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A59824DA-522A-4135-800A-60F50492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3D3F372-68E2-486A-A105-748C2BB245A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683831" y="0"/>
            <a:ext cx="5508168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D667147-015B-4B04-886E-3451355DC7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712061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9C70A-0F34-4BEB-BABD-659A58DC4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99301"/>
            <a:ext cx="4114800" cy="60796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781F399C-8EA8-402F-B2A4-828B062584C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62186" y="1011441"/>
            <a:ext cx="3467628" cy="56889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7DF62A2-2B04-4192-9858-1F4C30EF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10838" y="2564313"/>
            <a:ext cx="4750631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CB016-EEF8-4992-8F92-8FE3375CEB0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739877" y="2564313"/>
            <a:ext cx="3532840" cy="448769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 sz="1800" cap="none" spc="2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11225" y="3187700"/>
            <a:ext cx="4749800" cy="277177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7" name="Content Placeholder 29">
            <a:extLst>
              <a:ext uri="{FF2B5EF4-FFF2-40B4-BE49-F238E27FC236}">
                <a16:creationId xmlns:a16="http://schemas.microsoft.com/office/drawing/2014/main" id="{1958214F-5F3C-4FBF-9DBD-97579EF4CF49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028164" y="3107442"/>
            <a:ext cx="4252612" cy="28829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Yr 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A378E50-94EF-4230-91B3-4CDA4804D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49477" y="4411918"/>
            <a:ext cx="7895340" cy="344415"/>
            <a:chOff x="2749477" y="4411918"/>
            <a:chExt cx="7895340" cy="344415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FDF687F-1594-4839-AA46-5DACB2E040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4947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EAD917A9-665D-46F4-8911-E2881838B6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9668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7D52265-C77D-45A6-96A5-2656848A31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643557" y="441191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4075B284-B3F9-49E3-A5BC-FBFD2C706C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750737" y="2675138"/>
            <a:ext cx="6313957" cy="344415"/>
            <a:chOff x="2750737" y="2675138"/>
            <a:chExt cx="6313957" cy="344415"/>
          </a:xfrm>
        </p:grpSpPr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D75FFD8-965E-47C7-B05F-A941B5164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275073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ABDDFF1A-AABD-4DA5-9811-02C4149132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5116887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862A0FB-DDED-42C5-B28D-D466080F46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063434" y="2675138"/>
              <a:ext cx="1260" cy="344415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7CD073CE-AA33-40C2-9636-3F5C23605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2241" y="693422"/>
            <a:ext cx="3607518" cy="633402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58" name="Text Placeholder 14">
            <a:extLst>
              <a:ext uri="{FF2B5EF4-FFF2-40B4-BE49-F238E27FC236}">
                <a16:creationId xmlns:a16="http://schemas.microsoft.com/office/drawing/2014/main" id="{FC053B39-4BE6-44B3-8D93-ED230B1611A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02936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9" name="Text Placeholder 14">
            <a:extLst>
              <a:ext uri="{FF2B5EF4-FFF2-40B4-BE49-F238E27FC236}">
                <a16:creationId xmlns:a16="http://schemas.microsoft.com/office/drawing/2014/main" id="{95F74BD3-C751-4644-9E0D-36D890A69E6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397612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3D5CF2BE-8C0B-408F-AEEB-45E3B588305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44687" y="2200550"/>
            <a:ext cx="1440088" cy="469597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6" name="Text Placeholder 14">
            <a:extLst>
              <a:ext uri="{FF2B5EF4-FFF2-40B4-BE49-F238E27FC236}">
                <a16:creationId xmlns:a16="http://schemas.microsoft.com/office/drawing/2014/main" id="{4A07D9B0-4F06-4D69-B211-37FC634E508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804" y="2739533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E36FDE7A-7F96-4A7E-AB4F-DBCEFD81C3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1234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C3C9C771-CEBA-46FF-9941-0F82E4028C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0176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945F6154-355B-4195-8155-1E8C079CDE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17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B8E228D5-C0F1-4215-8880-B28856B6F77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8059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4" name="Text Placeholder 14">
            <a:extLst>
              <a:ext uri="{FF2B5EF4-FFF2-40B4-BE49-F238E27FC236}">
                <a16:creationId xmlns:a16="http://schemas.microsoft.com/office/drawing/2014/main" id="{5568E40A-0330-4C80-9F64-FB6C4B7CC11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10807" y="3170170"/>
            <a:ext cx="61531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5" name="Text Placeholder 14">
            <a:extLst>
              <a:ext uri="{FF2B5EF4-FFF2-40B4-BE49-F238E27FC236}">
                <a16:creationId xmlns:a16="http://schemas.microsoft.com/office/drawing/2014/main" id="{EC8A3FD2-F6F6-40A0-89E1-7769CBB8D4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5942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A882D901-8E7C-431B-B6E9-14C8BD5B22C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4883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2051E2EF-F729-4B79-8CD4-C0D60EE9AD0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3825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A8A6BF26-67C7-4AFD-82B4-5F8831E627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2766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9D579002-8C14-4A35-90BB-43E508420D9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17081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AA2D386B-15E3-4543-8D79-5B890CB60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06496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D1BBCCCB-0A70-4CE2-AC23-DC53C20096B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395907" y="3170170"/>
            <a:ext cx="495300" cy="652276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61" name="Text Placeholder 14">
            <a:extLst>
              <a:ext uri="{FF2B5EF4-FFF2-40B4-BE49-F238E27FC236}">
                <a16:creationId xmlns:a16="http://schemas.microsoft.com/office/drawing/2014/main" id="{83DD38EA-382F-4255-927F-5F23153D51A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02936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62" name="Text Placeholder 14">
            <a:extLst>
              <a:ext uri="{FF2B5EF4-FFF2-40B4-BE49-F238E27FC236}">
                <a16:creationId xmlns:a16="http://schemas.microsoft.com/office/drawing/2014/main" id="{DDBB317C-ECEA-48F8-B070-51A7C7B4CDB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976442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5C19CD78-318A-4E21-9027-254A8711F4C1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923517" y="4003137"/>
            <a:ext cx="1440088" cy="408780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57" name="Text Placeholder 14">
            <a:extLst>
              <a:ext uri="{FF2B5EF4-FFF2-40B4-BE49-F238E27FC236}">
                <a16:creationId xmlns:a16="http://schemas.microsoft.com/office/drawing/2014/main" id="{A437805B-FB40-4996-AD55-1BF1A2D64F0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96804" y="4437609"/>
            <a:ext cx="1021001" cy="501726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buNone/>
              <a:defRPr sz="2000" cap="none" spc="100" baseline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year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40A55730-770B-4851-B7C1-A3AE260339E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1234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2F5F67C-8450-4CC2-984C-18CEA2A424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50176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205940B1-D0A7-4FA0-8075-1DD875262A2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29117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FF257E24-EF53-4359-8CF5-CC42A8F6618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08059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:a16="http://schemas.microsoft.com/office/drawing/2014/main" id="{5A2166B8-0F7E-45E9-970E-79F921472A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810807" y="4871997"/>
            <a:ext cx="61531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FF45DCBF-40C1-4B85-9196-4C0237FA8C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65942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E0182695-A664-4408-ACB6-D9273831D56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4883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2928531F-4FEC-4B06-9428-27244D33B93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23825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0" name="Text Placeholder 14">
            <a:extLst>
              <a:ext uri="{FF2B5EF4-FFF2-40B4-BE49-F238E27FC236}">
                <a16:creationId xmlns:a16="http://schemas.microsoft.com/office/drawing/2014/main" id="{E678C8DB-AF28-4A99-B976-36F54BA279C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02766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FB1CBFC6-0E9C-4ECA-A915-798C00479D6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817081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B4EC71CB-AE6D-46A0-87B4-6E2BD6A1CF6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606496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16A1EE39-3790-4721-9E09-19024F590A9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0395907" y="4871997"/>
            <a:ext cx="495300" cy="652272"/>
          </a:xfrm>
          <a:prstGeom prst="rect">
            <a:avLst/>
          </a:prstGeom>
        </p:spPr>
        <p:txBody>
          <a:bodyPr rtlCol="0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200" cap="none" spc="10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F8B141-9EE2-47E7-AF2A-94CECF907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7081" y="4694680"/>
            <a:ext cx="8510121" cy="0"/>
            <a:chOff x="1504814" y="2488864"/>
            <a:chExt cx="8510121" cy="0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0D73D561-653C-420E-BC66-5DA51DD36C8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3729D46-C590-474A-BF51-5B9D4359EB7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48D21A3-16A8-4ECB-832A-29159F1D20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DB217E3B-A68A-4BBD-889D-C078F6616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3AC64796-B68D-4AE1-A16E-54663926A7F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69D787A-5A6E-4ADB-BAAA-FC5EF3EF1BE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E371F89-9862-4F45-9CA4-A53BF2C3F7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819AC00F-FB14-4E51-ABB2-C72FB6C0A0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083D041-D6E2-4DFF-A37E-21E03F46AF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4589E1D-9976-4550-917F-D88195CDC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065CC16-DED3-4048-8705-CA87554422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4EDC1B45-4090-4B45-80FB-8DF542E67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4599626"/>
            <a:ext cx="8858463" cy="174171"/>
            <a:chOff x="1835966" y="4162015"/>
            <a:chExt cx="8858463" cy="174171"/>
          </a:xfrm>
        </p:grpSpPr>
        <p:sp>
          <p:nvSpPr>
            <p:cNvPr id="90" name="Oval 234">
              <a:extLst>
                <a:ext uri="{FF2B5EF4-FFF2-40B4-BE49-F238E27FC236}">
                  <a16:creationId xmlns:a16="http://schemas.microsoft.com/office/drawing/2014/main" id="{1EFAF30E-1CB4-4DCC-B1A8-30450AECD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1" name="Oval 236">
              <a:extLst>
                <a:ext uri="{FF2B5EF4-FFF2-40B4-BE49-F238E27FC236}">
                  <a16:creationId xmlns:a16="http://schemas.microsoft.com/office/drawing/2014/main" id="{A53911EE-BFCB-48ED-9821-C8FD044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2" name="Oval 238">
              <a:extLst>
                <a:ext uri="{FF2B5EF4-FFF2-40B4-BE49-F238E27FC236}">
                  <a16:creationId xmlns:a16="http://schemas.microsoft.com/office/drawing/2014/main" id="{AE84E691-02AF-4C42-B3B7-EE46E825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3" name="Oval 240">
              <a:extLst>
                <a:ext uri="{FF2B5EF4-FFF2-40B4-BE49-F238E27FC236}">
                  <a16:creationId xmlns:a16="http://schemas.microsoft.com/office/drawing/2014/main" id="{EB9041A9-2967-41AF-BE0A-A7476B97B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4" name="Oval 242">
              <a:extLst>
                <a:ext uri="{FF2B5EF4-FFF2-40B4-BE49-F238E27FC236}">
                  <a16:creationId xmlns:a16="http://schemas.microsoft.com/office/drawing/2014/main" id="{2B7F05AE-8C2E-43EB-BBA0-897D173AF6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5" name="Oval 244">
              <a:extLst>
                <a:ext uri="{FF2B5EF4-FFF2-40B4-BE49-F238E27FC236}">
                  <a16:creationId xmlns:a16="http://schemas.microsoft.com/office/drawing/2014/main" id="{4248E8A5-3D01-49ED-BEC6-0D27C4C50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6" name="Oval 246">
              <a:extLst>
                <a:ext uri="{FF2B5EF4-FFF2-40B4-BE49-F238E27FC236}">
                  <a16:creationId xmlns:a16="http://schemas.microsoft.com/office/drawing/2014/main" id="{A50B1FA2-FFAB-4A04-8C04-CF6BC1BCDC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7" name="Oval 248">
              <a:extLst>
                <a:ext uri="{FF2B5EF4-FFF2-40B4-BE49-F238E27FC236}">
                  <a16:creationId xmlns:a16="http://schemas.microsoft.com/office/drawing/2014/main" id="{B70F9284-E3A9-4E8C-9C28-93D985513A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8" name="Oval 250">
              <a:extLst>
                <a:ext uri="{FF2B5EF4-FFF2-40B4-BE49-F238E27FC236}">
                  <a16:creationId xmlns:a16="http://schemas.microsoft.com/office/drawing/2014/main" id="{494AA308-491E-44AE-A81D-E62D362FC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99" name="Oval 252">
              <a:extLst>
                <a:ext uri="{FF2B5EF4-FFF2-40B4-BE49-F238E27FC236}">
                  <a16:creationId xmlns:a16="http://schemas.microsoft.com/office/drawing/2014/main" id="{03B58A61-0691-4D1F-9A25-7CCB12DA9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00" name="Oval 254">
              <a:extLst>
                <a:ext uri="{FF2B5EF4-FFF2-40B4-BE49-F238E27FC236}">
                  <a16:creationId xmlns:a16="http://schemas.microsoft.com/office/drawing/2014/main" id="{57F5DE50-7369-4681-A8F6-5E935A517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01" name="Oval 256">
              <a:extLst>
                <a:ext uri="{FF2B5EF4-FFF2-40B4-BE49-F238E27FC236}">
                  <a16:creationId xmlns:a16="http://schemas.microsoft.com/office/drawing/2014/main" id="{4C666F7C-EBDE-456E-B607-1E0FA6924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FFF66A7-062A-4A45-8A10-A8F847AF1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49387" y="2999128"/>
            <a:ext cx="8510121" cy="0"/>
            <a:chOff x="1504814" y="2488864"/>
            <a:chExt cx="8510121" cy="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A2090933-BFE5-4598-998F-C2857039426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504814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C7E50B9E-AD14-448E-B2DF-ED1D0F49086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01137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F782020-9AE0-4B20-ACD4-057C60173A6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08377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E1A502D-7651-4CBE-81DE-FF4F102DAA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8009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4C29AAF-4E83-44DA-A084-3FF3C70F61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55896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AC5616E9-1DAC-4713-A257-8682DD24AC5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452219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CDC726D-AB0E-4ED3-82DB-9DD54ADB10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234858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2F1E4A6-E07E-4550-AB72-53438E0C4F0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031181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B638F82-2127-4858-AA45-F08A1CADABB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813820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28005E8-9894-4966-8BDE-95577A6039D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10143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CFFBFEB2-9943-4D83-86DB-1A86AC15E8E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399625" y="2488864"/>
              <a:ext cx="615310" cy="0"/>
            </a:xfrm>
            <a:prstGeom prst="line">
              <a:avLst/>
            </a:prstGeom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7045F09-8CF5-4E51-A65C-54F8BF015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72910" y="2903401"/>
            <a:ext cx="8858463" cy="174171"/>
            <a:chOff x="1835966" y="4162015"/>
            <a:chExt cx="8858463" cy="174171"/>
          </a:xfrm>
        </p:grpSpPr>
        <p:sp>
          <p:nvSpPr>
            <p:cNvPr id="135" name="Oval 234">
              <a:extLst>
                <a:ext uri="{FF2B5EF4-FFF2-40B4-BE49-F238E27FC236}">
                  <a16:creationId xmlns:a16="http://schemas.microsoft.com/office/drawing/2014/main" id="{09B4CFFD-0C29-4685-915E-4DC40D4D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83596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6" name="Oval 236">
              <a:extLst>
                <a:ext uri="{FF2B5EF4-FFF2-40B4-BE49-F238E27FC236}">
                  <a16:creationId xmlns:a16="http://schemas.microsoft.com/office/drawing/2014/main" id="{736381B7-7D05-4040-9A1B-1918415768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2625447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7" name="Oval 238">
              <a:extLst>
                <a:ext uri="{FF2B5EF4-FFF2-40B4-BE49-F238E27FC236}">
                  <a16:creationId xmlns:a16="http://schemas.microsoft.com/office/drawing/2014/main" id="{4F77152F-41F4-45EC-B530-B38C5111C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41492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8" name="Oval 240">
              <a:extLst>
                <a:ext uri="{FF2B5EF4-FFF2-40B4-BE49-F238E27FC236}">
                  <a16:creationId xmlns:a16="http://schemas.microsoft.com/office/drawing/2014/main" id="{8FB428D5-0A0E-4CF3-A223-9F4F7B386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204409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39" name="Oval 242">
              <a:extLst>
                <a:ext uri="{FF2B5EF4-FFF2-40B4-BE49-F238E27FC236}">
                  <a16:creationId xmlns:a16="http://schemas.microsoft.com/office/drawing/2014/main" id="{A4275727-B33C-4EB0-9E6E-7CE335603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993890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0" name="Oval 244">
              <a:extLst>
                <a:ext uri="{FF2B5EF4-FFF2-40B4-BE49-F238E27FC236}">
                  <a16:creationId xmlns:a16="http://schemas.microsoft.com/office/drawing/2014/main" id="{7998F366-05B2-42D3-9B4E-CD7F91FB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5783371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1" name="Oval 246">
              <a:extLst>
                <a:ext uri="{FF2B5EF4-FFF2-40B4-BE49-F238E27FC236}">
                  <a16:creationId xmlns:a16="http://schemas.microsoft.com/office/drawing/2014/main" id="{8593BF6C-17E2-4AB7-85D7-0B93D23768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572852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2" name="Oval 248">
              <a:extLst>
                <a:ext uri="{FF2B5EF4-FFF2-40B4-BE49-F238E27FC236}">
                  <a16:creationId xmlns:a16="http://schemas.microsoft.com/office/drawing/2014/main" id="{74F85EBE-E43B-4B81-85F1-89969EC56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62333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3" name="Oval 250">
              <a:extLst>
                <a:ext uri="{FF2B5EF4-FFF2-40B4-BE49-F238E27FC236}">
                  <a16:creationId xmlns:a16="http://schemas.microsoft.com/office/drawing/2014/main" id="{16C21525-8829-45F3-8C9F-05274678E7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151814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4" name="Oval 252">
              <a:extLst>
                <a:ext uri="{FF2B5EF4-FFF2-40B4-BE49-F238E27FC236}">
                  <a16:creationId xmlns:a16="http://schemas.microsoft.com/office/drawing/2014/main" id="{8FFF03BC-2EFF-4AF5-B788-A1FEA5378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41295" y="4162015"/>
              <a:ext cx="174171" cy="17417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5" name="Oval 254">
              <a:extLst>
                <a:ext uri="{FF2B5EF4-FFF2-40B4-BE49-F238E27FC236}">
                  <a16:creationId xmlns:a16="http://schemas.microsoft.com/office/drawing/2014/main" id="{D811BD14-6461-4DD9-9A2C-BFC2C9553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9730776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  <p:sp>
          <p:nvSpPr>
            <p:cNvPr id="146" name="Oval 256">
              <a:extLst>
                <a:ext uri="{FF2B5EF4-FFF2-40B4-BE49-F238E27FC236}">
                  <a16:creationId xmlns:a16="http://schemas.microsoft.com/office/drawing/2014/main" id="{929BB859-9DB9-433D-8C7B-91E7FED4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20258" y="4162015"/>
              <a:ext cx="174171" cy="174171"/>
            </a:xfrm>
            <a:prstGeom prst="rect">
              <a:avLst/>
            </a:prstGeom>
            <a:noFill/>
            <a:ln w="127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GB" noProof="0"/>
            </a:p>
          </p:txBody>
        </p:sp>
      </p:grpSp>
      <p:pic>
        <p:nvPicPr>
          <p:cNvPr id="159" name="Graphic 158">
            <a:extLst>
              <a:ext uri="{FF2B5EF4-FFF2-40B4-BE49-F238E27FC236}">
                <a16:creationId xmlns:a16="http://schemas.microsoft.com/office/drawing/2014/main" id="{A24C8354-AD07-4B50-9334-314D6B2B1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" y="6237133"/>
            <a:ext cx="12191999" cy="620867"/>
          </a:xfrm>
          <a:prstGeom prst="rect">
            <a:avLst/>
          </a:prstGeom>
        </p:spPr>
      </p:pic>
      <p:sp>
        <p:nvSpPr>
          <p:cNvPr id="160" name="Date Placeholder 2">
            <a:extLst>
              <a:ext uri="{FF2B5EF4-FFF2-40B4-BE49-F238E27FC236}">
                <a16:creationId xmlns:a16="http://schemas.microsoft.com/office/drawing/2014/main" id="{D3F09D93-A56A-41E4-A3BA-42472B0A38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61" name="Footer Placeholder 3">
            <a:extLst>
              <a:ext uri="{FF2B5EF4-FFF2-40B4-BE49-F238E27FC236}">
                <a16:creationId xmlns:a16="http://schemas.microsoft.com/office/drawing/2014/main" id="{5951592E-5737-43C9-B6B0-D1340766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62" name="Slide Number Placeholder 4">
            <a:extLst>
              <a:ext uri="{FF2B5EF4-FFF2-40B4-BE49-F238E27FC236}">
                <a16:creationId xmlns:a16="http://schemas.microsoft.com/office/drawing/2014/main" id="{3B542197-0399-4FBD-A10C-B97A68AA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06256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9728" y="317739"/>
            <a:ext cx="4114800" cy="623923"/>
          </a:xfrm>
          <a:prstGeom prst="rect">
            <a:avLst/>
          </a:prstGeom>
        </p:spPr>
        <p:txBody>
          <a:bodyPr rtlCol="0" anchor="ctr"/>
          <a:lstStyle>
            <a:lvl1pPr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14400" y="905856"/>
            <a:ext cx="5759450" cy="50472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 cap="all" baseline="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en-GB" noProof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6BF61C1-4A8C-44D4-901D-E065B7B42A2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98229" y="0"/>
            <a:ext cx="459377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7726902C-381D-4629-AF04-0689A76C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80C3F3-53A4-4049-96CE-C6C4EB9DA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544286"/>
            <a:ext cx="4114800" cy="747929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F669E6E-28BD-4FC9-BFB3-B42707D2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773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0CE1D3C-6E95-41C8-9202-B6BACEA97CB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3729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A90F4B16-F669-4D35-8B6D-5DE38097DD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3728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0D56BE-BB71-4ADC-B308-883B7BB63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372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24532133-7BD7-49DF-96C1-B4A992CE4D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66782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F4F5B9-821C-4A57-B5E2-055949CECC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7382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63893EB3-C98E-4A69-A71C-7C92212837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73826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D0352AF-E877-45F2-9868-A8A1E017A91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73825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750DAF93-603B-44B6-99DC-79A63DC3A1F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37921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72AD67-26BA-4843-BAFE-B661A05BB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3919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E0EAD7F-FBD0-4EA0-A7E7-5E65604B4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014014" y="2239910"/>
            <a:ext cx="2487706" cy="2491201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A3EAA29-D608-4031-9C0E-0610D1886CA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3921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1DC4676B-9880-4C33-A8A2-88FB0944CF3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3920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AF6D479F-D265-4CD5-88BE-FC37AFC5FF4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08016" y="2427897"/>
            <a:ext cx="2099702" cy="2115227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ED618ADF-296A-4300-A8AE-A1837B390A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14015" y="4731112"/>
            <a:ext cx="2487705" cy="53139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CA503612-3331-4786-8298-4A1E0C1C75D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4014" y="5199750"/>
            <a:ext cx="2487705" cy="531393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A1D0F5-2B0B-4318-B5DC-AECB09851E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A8939-F5BE-47FA-AE2F-AF66C45B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8A3F37-FB91-4420-832B-EA39AE37B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23259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 8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B70B2057-9B78-4391-A15F-27A41A72F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4354286"/>
            <a:ext cx="12192001" cy="2503713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059CD-37AB-48A3-9976-0B38FF7A5A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7106" y="589720"/>
            <a:ext cx="4006114" cy="657784"/>
          </a:xfrm>
          <a:prstGeom prst="rect">
            <a:avLst/>
          </a:prstGeom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6E0B0A-0B1B-438D-8971-570ACA956B8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6402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FB8438-2DA4-4B23-ACCD-3DEADF3E7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3E63EE1F-208F-40D0-9307-47F66C8581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2807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0F7C878-62A1-4A30-AA27-C5F502C8D3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2807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48" name="Picture Placeholder 9">
            <a:extLst>
              <a:ext uri="{FF2B5EF4-FFF2-40B4-BE49-F238E27FC236}">
                <a16:creationId xmlns:a16="http://schemas.microsoft.com/office/drawing/2014/main" id="{5D495D18-EB49-4AD5-A7EE-1E6D2496B69A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211979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248BBAE-0CA8-464A-A4E0-AB7D697DA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03551339-A94F-4674-8165-3BFA78946D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76023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D1839C5B-C216-4FB8-A285-4D99AF56E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676023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52" name="Picture Placeholder 9">
            <a:extLst>
              <a:ext uri="{FF2B5EF4-FFF2-40B4-BE49-F238E27FC236}">
                <a16:creationId xmlns:a16="http://schemas.microsoft.com/office/drawing/2014/main" id="{ACA22B55-1DD2-4FE6-95FC-D8BC2BBECF0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59928" y="186203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473BE6D-AE02-42D4-838E-F7916980D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171914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35C2A2FE-AA36-4715-97F6-B743D26DE3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23972" y="321268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B98652DE-F8C8-4EA5-8CDA-9985B636D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23972" y="349627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56" name="Picture Placeholder 9">
            <a:extLst>
              <a:ext uri="{FF2B5EF4-FFF2-40B4-BE49-F238E27FC236}">
                <a16:creationId xmlns:a16="http://schemas.microsoft.com/office/drawing/2014/main" id="{40C3D084-82F3-4C1C-95E8-56362097EDF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07876" y="185843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0EC4B6A-1FAA-43D1-9436-A3BFF08A8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171553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ABB7ACFA-C6F3-4D7A-A6D8-73035EF164D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971920" y="320908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F9CBC3B9-EDF1-45E0-BFBF-53888131CBA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71920" y="349267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A7D13807-1ECF-4830-AB8D-D33E4F22330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56402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0E1F756-2737-4291-8D41-307BFE73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4915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2" name="Text Placeholder 10">
            <a:extLst>
              <a:ext uri="{FF2B5EF4-FFF2-40B4-BE49-F238E27FC236}">
                <a16:creationId xmlns:a16="http://schemas.microsoft.com/office/drawing/2014/main" id="{C5BD35EC-547F-4A42-85C6-E2C94C2A03C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2807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63" name="Text Placeholder 10">
            <a:extLst>
              <a:ext uri="{FF2B5EF4-FFF2-40B4-BE49-F238E27FC236}">
                <a16:creationId xmlns:a16="http://schemas.microsoft.com/office/drawing/2014/main" id="{D89797D3-65B3-414D-9657-B5DA3934914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807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64" name="Picture Placeholder 9">
            <a:extLst>
              <a:ext uri="{FF2B5EF4-FFF2-40B4-BE49-F238E27FC236}">
                <a16:creationId xmlns:a16="http://schemas.microsoft.com/office/drawing/2014/main" id="{280147ED-89CE-475D-A96F-AA7A912E00B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211979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10D74ED-CECE-4A22-B877-966D53821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7106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C937A25-DAA7-4478-ADF6-728F4D61897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76023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67" name="Text Placeholder 10">
            <a:extLst>
              <a:ext uri="{FF2B5EF4-FFF2-40B4-BE49-F238E27FC236}">
                <a16:creationId xmlns:a16="http://schemas.microsoft.com/office/drawing/2014/main" id="{8AB48703-9A4A-440C-9049-7FE889764E5D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76023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68" name="Picture Placeholder 9">
            <a:extLst>
              <a:ext uri="{FF2B5EF4-FFF2-40B4-BE49-F238E27FC236}">
                <a16:creationId xmlns:a16="http://schemas.microsoft.com/office/drawing/2014/main" id="{5D9D5119-D677-47FD-AEEB-49FE4DDEF6B0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859928" y="4129478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AF0F623-CF57-4D6B-87F3-FD410516E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45055" y="3986584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0" name="Text Placeholder 10">
            <a:extLst>
              <a:ext uri="{FF2B5EF4-FFF2-40B4-BE49-F238E27FC236}">
                <a16:creationId xmlns:a16="http://schemas.microsoft.com/office/drawing/2014/main" id="{3BE3B8C3-ECB9-46D2-B11F-A5569909748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23972" y="5480127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71" name="Text Placeholder 10">
            <a:extLst>
              <a:ext uri="{FF2B5EF4-FFF2-40B4-BE49-F238E27FC236}">
                <a16:creationId xmlns:a16="http://schemas.microsoft.com/office/drawing/2014/main" id="{FB1EE68D-97FA-4EA4-B792-5AC6C49F902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23972" y="5763717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72" name="Picture Placeholder 9">
            <a:extLst>
              <a:ext uri="{FF2B5EF4-FFF2-40B4-BE49-F238E27FC236}">
                <a16:creationId xmlns:a16="http://schemas.microsoft.com/office/drawing/2014/main" id="{7E98343B-32E9-4538-991A-B5EACD651D4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07876" y="4125872"/>
            <a:ext cx="1243292" cy="1144666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23CC91A-02A3-4B96-BCEE-76C1D25CC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93003" y="3982978"/>
            <a:ext cx="1473039" cy="1430455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DBE2EAAB-674D-41E1-92E6-A7459FEFDAE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971920" y="5476521"/>
            <a:ext cx="2315205" cy="348421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600" cap="all" spc="100" baseline="0">
                <a:solidFill>
                  <a:schemeClr val="accent4">
                    <a:lumMod val="50000"/>
                  </a:schemeClr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 name</a:t>
            </a:r>
          </a:p>
        </p:txBody>
      </p:sp>
      <p:sp>
        <p:nvSpPr>
          <p:cNvPr id="75" name="Text Placeholder 10">
            <a:extLst>
              <a:ext uri="{FF2B5EF4-FFF2-40B4-BE49-F238E27FC236}">
                <a16:creationId xmlns:a16="http://schemas.microsoft.com/office/drawing/2014/main" id="{C60D862C-3474-4A4A-8557-AD2C7917BFE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971920" y="5760111"/>
            <a:ext cx="2315205" cy="287066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 sz="12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08728-25CF-4DB1-9A83-FAFA5ABE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454F9-A55F-44A0-9695-FC40C6684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8C64F-7F14-454A-B830-80CCE5B1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28162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4907F-BE50-4C67-92C7-26EA3B87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8EB11F-DC57-4B0D-A432-430A0A1738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D70BA-09BA-47D0-AE91-FD7DCBED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2FED-06B9-43AE-9A2E-BB1C7C4DE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8B115-2984-43BE-BC9B-488823878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885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C64230-8BD4-4150-967D-421B6FE43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BA8AE08-0788-4D8A-8C9D-7E5AAA112A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615940"/>
            <a:ext cx="4137262" cy="938778"/>
          </a:xfrm>
          <a:prstGeom prst="rect">
            <a:avLst/>
          </a:prstGeom>
        </p:spPr>
        <p:txBody>
          <a:bodyPr rtlCol="0" anchor="ctr"/>
          <a:lstStyle>
            <a:lvl1pPr algn="ctr">
              <a:defRPr lang="en-US"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A119E1C-2243-42E2-8A58-CC171131D19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01170" y="3079567"/>
            <a:ext cx="120015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</a:t>
            </a:r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id="{337797F5-74CE-492B-806B-221CAF3535C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10890" y="3079567"/>
            <a:ext cx="1223858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2431D1A0-10D1-4D2E-AC6F-F8C9E6A226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88252" y="3079567"/>
            <a:ext cx="1187610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</a:t>
            </a:r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028BD6A-568F-4A16-AE86-5D88861C3B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79382" y="3079567"/>
            <a:ext cx="1211785" cy="1151632"/>
          </a:xfrm>
          <a:prstGeom prst="rect">
            <a:avLst/>
          </a:prstGeom>
        </p:spPr>
        <p:txBody>
          <a:bodyPr rtlCol="0" anchor="ctr"/>
          <a:lstStyle>
            <a:lvl1pPr marL="0" indent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  <a:defRPr sz="3200" cap="all" spc="4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add</a:t>
            </a:r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2E935678-32B2-4589-933F-F74B3E68FF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0458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B3C5A73C-51DD-4781-943C-235704BBF6B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458" y="5156838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78" name="Text Placeholder 10">
            <a:extLst>
              <a:ext uri="{FF2B5EF4-FFF2-40B4-BE49-F238E27FC236}">
                <a16:creationId xmlns:a16="http://schemas.microsoft.com/office/drawing/2014/main" id="{AD95FB24-5DA0-4000-B023-A00C32D53F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32032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77" name="Text Placeholder 10">
            <a:extLst>
              <a:ext uri="{FF2B5EF4-FFF2-40B4-BE49-F238E27FC236}">
                <a16:creationId xmlns:a16="http://schemas.microsoft.com/office/drawing/2014/main" id="{7455F56A-A263-4D13-A484-2D15CD61D0F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32032" y="5156837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0" name="Text Placeholder 10">
            <a:extLst>
              <a:ext uri="{FF2B5EF4-FFF2-40B4-BE49-F238E27FC236}">
                <a16:creationId xmlns:a16="http://schemas.microsoft.com/office/drawing/2014/main" id="{6C6ABB33-3D98-4D76-B96F-65F57493622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91270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79" name="Text Placeholder 10">
            <a:extLst>
              <a:ext uri="{FF2B5EF4-FFF2-40B4-BE49-F238E27FC236}">
                <a16:creationId xmlns:a16="http://schemas.microsoft.com/office/drawing/2014/main" id="{8EA8275A-A17A-42ED-9DDC-5F06000BFB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91270" y="5157592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82" name="Text Placeholder 10">
            <a:extLst>
              <a:ext uri="{FF2B5EF4-FFF2-40B4-BE49-F238E27FC236}">
                <a16:creationId xmlns:a16="http://schemas.microsoft.com/office/drawing/2014/main" id="{4AEA6122-22B2-49EC-8451-E43D40F3236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294487" y="4524194"/>
            <a:ext cx="2381574" cy="632643"/>
          </a:xfrm>
          <a:prstGeom prst="rect">
            <a:avLst/>
          </a:prstGeom>
        </p:spPr>
        <p:txBody>
          <a:bodyPr rtlCol="0" anchor="b"/>
          <a:lstStyle>
            <a:lvl1pPr marL="0" indent="0" algn="ctr">
              <a:buNone/>
              <a:defRPr sz="1800" cap="all" spc="1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81" name="Text Placeholder 10">
            <a:extLst>
              <a:ext uri="{FF2B5EF4-FFF2-40B4-BE49-F238E27FC236}">
                <a16:creationId xmlns:a16="http://schemas.microsoft.com/office/drawing/2014/main" id="{103D7EA4-00E4-43FA-8129-1CBE0C1291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294487" y="5166170"/>
            <a:ext cx="2381574" cy="905378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68" name="Date Placeholder 2">
            <a:extLst>
              <a:ext uri="{FF2B5EF4-FFF2-40B4-BE49-F238E27FC236}">
                <a16:creationId xmlns:a16="http://schemas.microsoft.com/office/drawing/2014/main" id="{811592B2-2D21-495C-8C11-680EC81556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B73D1-17D7-400F-B750-F5EA2675D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0E81D-C76E-4DB7-9722-4BE8D7CF3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9401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07C99-0702-4DEF-A72F-2451B3DC6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6544" y="-1"/>
            <a:ext cx="3944790" cy="1845127"/>
          </a:xfrm>
          <a:prstGeom prst="rect">
            <a:avLst/>
          </a:prstGeom>
        </p:spPr>
        <p:txBody>
          <a:bodyPr rtlCol="0" anchor="ctr"/>
          <a:lstStyle>
            <a:lvl1pPr algn="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pPr rtl="0"/>
            <a:r>
              <a:rPr lang="en-GB" noProof="0"/>
              <a:t>Click to add title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74497024-D7D5-447C-8133-660B1F47A1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845128"/>
            <a:ext cx="12192000" cy="5012871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88F42-9013-4CBC-BF65-3FE147055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1F54EB4-06CA-459B-8F8C-86061BA6F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27913" y="0"/>
            <a:ext cx="6564087" cy="3614737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640080" tIns="731520" rIns="548640" rtlCol="0"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subtitle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22B1A3-ADD1-4AAF-A733-AF9AEAB4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E2F48-AB83-42F0-93C2-9F943F0B0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02069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11344" y="0"/>
            <a:ext cx="6680656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en-GB" noProof="0"/>
              <a:t>Click to add photo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F4E84F-A3BE-442F-B9F1-68AB2244AF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0" y="-7084"/>
            <a:ext cx="5511344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566" y="3035081"/>
            <a:ext cx="2341256" cy="640698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rtlCol="0"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 rtl="0"/>
            <a:r>
              <a:rPr lang="en-GB" noProof="0"/>
              <a:t>Add title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4805" y="3959761"/>
            <a:ext cx="2879477" cy="1790164"/>
          </a:xfrm>
          <a:prstGeom prst="rect">
            <a:avLst/>
          </a:prstGeom>
        </p:spPr>
        <p:txBody>
          <a:bodyPr rtlCol="0"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16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pPr rtl="0"/>
            <a:r>
              <a:rPr lang="en-GB" noProof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fld id="{EA87306C-81BA-4795-A5CA-9392456A8C1E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7239-BDB3-474B-ADFE-D1FA2F325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3383D-1C05-41DF-985B-9A2D2DD42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938C5C-19FD-46C7-B8FE-6FCBE31A9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27DE0-038E-4801-8D83-B47BADA7E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00497-DC56-41F0-862F-EE07F5359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D8967E-B215-4B15-8260-940C01AA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35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2A315-7F61-4C9E-8220-3BFE09A42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5AF11B-669E-4D80-B44E-8DA593668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5BF87D-A2B9-43A0-81F2-4BDDE0AC8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29031A-1551-4AC8-84CD-2C7A776B8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FB5E04-3388-4D69-B7A0-EF9BABA40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2C5235-74CA-4124-8090-0375AC945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AD8EFE-C83F-4504-9F9E-09F70E8B8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A82E8-5560-44F9-9FAF-ACBD4097D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34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1DA38-809B-40D7-8218-66C0EF43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5F44C8-6454-473D-8352-ADB168F20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582CD-333B-483A-999B-2E06226E8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28A961-5302-4115-9F5C-69107CB2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88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1876B1-0DE6-4002-8698-B0FFC36C1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4A097D-5FFF-4F7E-A6B9-6F0C55DD0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F0787-BF19-4623-A3F2-D4F6A72A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57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03B93-F6DC-427A-BDA9-FFD1F849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12AE9-163A-4214-9D54-8FE1AA334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22B827-5E94-4642-B558-F8E332BD16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12D230-039A-42C3-BE8F-1C9A4E0B2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916B0-433E-41C3-951F-62612532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48E33-B83A-4672-87CD-A3D8A7F4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8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255E2-019E-4D80-956A-1F220A4E6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27E37-BAD8-4CFE-9C2A-426BDB958C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D51FE8-0A9C-4C6C-9167-90A21CEAB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47740B-9AF5-4EFF-9C90-CE0FF0A8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8F2C6-91BC-447D-A92D-24EB817E2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1B9522-1BDE-44E4-976C-2841059F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19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890EE-EBD1-439F-8640-75928B17E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A8B36-0B9F-4FEA-9479-6B0CBE4B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5AE2B4-B9E3-47D2-8930-DF612E8DB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D8282-703B-4040-A260-B515091F6255}" type="datetimeFigureOut">
              <a:rPr lang="en-GB" smtClean="0"/>
              <a:t>16/04/2026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F948B-943B-4692-A97E-0BE3D9C3C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396E9-3015-4FD1-B1B8-9F3DA156E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6B693-4FB7-4989-A80E-FEFC9187F2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  <p:sldLayoutId id="2147483661" r:id="rId24"/>
    <p:sldLayoutId id="2147483662" r:id="rId25"/>
    <p:sldLayoutId id="2147483663" r:id="rId26"/>
    <p:sldLayoutId id="2147483664" r:id="rId27"/>
    <p:sldLayoutId id="2147483665" r:id="rId28"/>
    <p:sldLayoutId id="2147483666" r:id="rId29"/>
    <p:sldLayoutId id="2147483667" r:id="rId30"/>
    <p:sldLayoutId id="2147483668" r:id="rId31"/>
    <p:sldLayoutId id="214748366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5B3FD-855E-5C25-D228-03C0FAF6A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C1D8A2-D139-F2B0-F7C6-B1BE4AF581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-3313940" y="0"/>
            <a:ext cx="6871914" cy="6871914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1291672-A265-2428-5041-518C3C26D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543" y="2567899"/>
            <a:ext cx="9144000" cy="3255999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r"/>
            <a:endParaRPr lang="en-US" b="1" dirty="0"/>
          </a:p>
          <a:p>
            <a:r>
              <a:rPr lang="en-US" sz="4800" b="1" dirty="0">
                <a:solidFill>
                  <a:srgbClr val="660066"/>
                </a:solidFill>
                <a:latin typeface="Tenorite" panose="00000500000000000000" pitchFamily="2" charset="0"/>
              </a:rPr>
              <a:t>The Governance Reset: </a:t>
            </a:r>
          </a:p>
          <a:p>
            <a:r>
              <a:rPr lang="en-US" sz="4800" b="1" dirty="0">
                <a:solidFill>
                  <a:srgbClr val="660066"/>
                </a:solidFill>
                <a:latin typeface="Tenorite" panose="00000500000000000000" pitchFamily="2" charset="0"/>
              </a:rPr>
              <a:t>Aligning Governance Systems with People, Processes and Places </a:t>
            </a:r>
          </a:p>
          <a:p>
            <a:r>
              <a:rPr lang="en-US" dirty="0"/>
              <a:t>Rita Patel, Head of Governance</a:t>
            </a:r>
          </a:p>
          <a:p>
            <a:pPr algn="r"/>
            <a:endParaRPr lang="en-US" dirty="0">
              <a:cs typeface="Calibri" panose="020F0502020204030204"/>
            </a:endParaRP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BB58CE-A0E4-6874-4653-A8054612A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962" y="310649"/>
            <a:ext cx="5849037" cy="174543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5B06DD-9642-DA20-E1E6-F9E783876AB1}"/>
              </a:ext>
            </a:extLst>
          </p:cNvPr>
          <p:cNvCxnSpPr>
            <a:cxnSpLocks/>
          </p:cNvCxnSpPr>
          <p:nvPr/>
        </p:nvCxnSpPr>
        <p:spPr>
          <a:xfrm flipV="1">
            <a:off x="11058067" y="0"/>
            <a:ext cx="0" cy="6858000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C2938DD-C8DE-B36F-DABF-F6F7C0DAFDF4}"/>
              </a:ext>
            </a:extLst>
          </p:cNvPr>
          <p:cNvCxnSpPr>
            <a:cxnSpLocks/>
          </p:cNvCxnSpPr>
          <p:nvPr/>
        </p:nvCxnSpPr>
        <p:spPr>
          <a:xfrm flipV="1">
            <a:off x="11165835" y="0"/>
            <a:ext cx="0" cy="6855661"/>
          </a:xfrm>
          <a:prstGeom prst="line">
            <a:avLst/>
          </a:prstGeom>
          <a:ln w="571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53EA10-E64A-BA9B-BE05-B12BA9940252}"/>
              </a:ext>
            </a:extLst>
          </p:cNvPr>
          <p:cNvCxnSpPr>
            <a:cxnSpLocks/>
          </p:cNvCxnSpPr>
          <p:nvPr/>
        </p:nvCxnSpPr>
        <p:spPr>
          <a:xfrm flipV="1">
            <a:off x="11268592" y="0"/>
            <a:ext cx="0" cy="6869575"/>
          </a:xfrm>
          <a:prstGeom prst="line">
            <a:avLst/>
          </a:prstGeom>
          <a:ln w="5715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BA9273C-E3BB-FDAC-F730-169CB40195E7}"/>
              </a:ext>
            </a:extLst>
          </p:cNvPr>
          <p:cNvCxnSpPr>
            <a:cxnSpLocks/>
          </p:cNvCxnSpPr>
          <p:nvPr/>
        </p:nvCxnSpPr>
        <p:spPr>
          <a:xfrm flipV="1">
            <a:off x="11368686" y="-2339"/>
            <a:ext cx="0" cy="6871914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561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8A96EA-3124-2AA9-404C-36A6D40C9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50E97-BAFD-3E44-D94A-CD7417D1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3406725" y="157038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9877D9-AEF3-9C58-53F0-7FBF77407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61333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Impact of this?  </a:t>
            </a:r>
            <a:endParaRPr lang="en-GB" sz="4000" b="1">
              <a:solidFill>
                <a:srgbClr val="660066"/>
              </a:solidFill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CB699CD-E1D4-9446-845C-ACEFDF29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960" y="1668871"/>
            <a:ext cx="10105202" cy="3662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fontAlgn="base">
              <a:buNone/>
            </a:pPr>
            <a:r>
              <a:rPr lang="en-GB" sz="3200" b="1" dirty="0">
                <a:solidFill>
                  <a:srgbClr val="660066"/>
                </a:solidFill>
                <a:latin typeface="Tenorite"/>
              </a:rPr>
              <a:t>System clarity improves lived experience</a:t>
            </a:r>
          </a:p>
          <a:p>
            <a:pPr marL="0" indent="0" algn="ctr">
              <a:buNone/>
            </a:pPr>
            <a:endParaRPr lang="en-GB" sz="3200" b="1" dirty="0">
              <a:solidFill>
                <a:srgbClr val="660066"/>
              </a:solidFill>
              <a:latin typeface="Tenorite"/>
            </a:endParaRPr>
          </a:p>
          <a:p>
            <a:r>
              <a:rPr lang="en-GB" dirty="0">
                <a:solidFill>
                  <a:srgbClr val="660066"/>
                </a:solidFill>
                <a:latin typeface="Tenorite"/>
              </a:rPr>
              <a:t>Earlier and fairer complaint resolution</a:t>
            </a:r>
            <a:endParaRPr lang="en-GB" dirty="0"/>
          </a:p>
          <a:p>
            <a:pPr fontAlgn="base"/>
            <a:r>
              <a:rPr lang="en-GB" dirty="0">
                <a:solidFill>
                  <a:srgbClr val="660066"/>
                </a:solidFill>
                <a:latin typeface="Tenorite"/>
              </a:rPr>
              <a:t>Clearer scrutiny of exclusion decisions</a:t>
            </a:r>
          </a:p>
          <a:p>
            <a:pPr fontAlgn="base"/>
            <a:r>
              <a:rPr lang="en-GB" dirty="0">
                <a:solidFill>
                  <a:srgbClr val="660066"/>
                </a:solidFill>
                <a:latin typeface="Tenorite"/>
              </a:rPr>
              <a:t>Stronger safeguarding oversight</a:t>
            </a:r>
          </a:p>
          <a:p>
            <a:pPr fontAlgn="base"/>
            <a:r>
              <a:rPr lang="en-GB" dirty="0">
                <a:solidFill>
                  <a:srgbClr val="660066"/>
                </a:solidFill>
                <a:latin typeface="Tenorite"/>
              </a:rPr>
              <a:t>Reduced escalation and breakdowns</a:t>
            </a:r>
          </a:p>
          <a:p>
            <a:pPr fontAlgn="base"/>
            <a:r>
              <a:rPr lang="en-GB" dirty="0">
                <a:solidFill>
                  <a:srgbClr val="660066"/>
                </a:solidFill>
                <a:latin typeface="Tenorite"/>
              </a:rPr>
              <a:t>Greater confidence in governance outcomes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068E6CE-5D52-1EDD-2C74-687E681DD0A4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A7A9A1-3BAA-3FE2-C1EE-6A597A7BA1E2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C846E87-EEB8-8035-58CC-4FCC5D7197D1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35A3FF-2AC9-9BA2-2C7E-9231A06C5EC0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0DFFD747-9EE5-97D1-5BB6-44BDB92AD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20CCF33-F042-BD30-EE0D-5D0B3AA459BE}"/>
              </a:ext>
            </a:extLst>
          </p:cNvPr>
          <p:cNvSpPr txBox="1">
            <a:spLocks/>
          </p:cNvSpPr>
          <p:nvPr/>
        </p:nvSpPr>
        <p:spPr>
          <a:xfrm>
            <a:off x="838200" y="1160143"/>
            <a:ext cx="10515600" cy="208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18665037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7BA8F-F06F-B979-6A79-D90B4792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3406725" y="157038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651B3-E2F0-4CBE-93C7-9E80918B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93319"/>
            <a:ext cx="10515599" cy="85734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Governance as Social Justice Infrastructure</a:t>
            </a:r>
            <a:endParaRPr lang="en-GB" sz="4000" b="1">
              <a:solidFill>
                <a:srgbClr val="660066"/>
              </a:solidFill>
              <a:latin typeface="Tenorite"/>
              <a:ea typeface="Calibri"/>
              <a:cs typeface="Times New Roman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F76A65A-18F6-BA56-FF0E-7C2E191EB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959"/>
            <a:ext cx="10085962" cy="41763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fontAlgn="base">
              <a:buNone/>
            </a:pPr>
            <a:r>
              <a:rPr lang="en-GB" sz="3200" b="1" dirty="0">
                <a:solidFill>
                  <a:srgbClr val="660066"/>
                </a:solidFill>
                <a:latin typeface="Tenorite"/>
              </a:rPr>
              <a:t>Good governance does not reward confidence — it protects vulnerability</a:t>
            </a:r>
            <a:endParaRPr lang="en-US"/>
          </a:p>
          <a:p>
            <a:pPr marL="0" indent="0" algn="just" fontAlgn="base">
              <a:buNone/>
            </a:pPr>
            <a:endParaRPr lang="en-GB" sz="2400" dirty="0">
              <a:solidFill>
                <a:srgbClr val="660066"/>
              </a:solidFill>
              <a:latin typeface="Tenorite" panose="00000500000000000000" pitchFamily="2" charset="0"/>
            </a:endParaRP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Clarity is equity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Consistency is fairness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Visibility is accountability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Governance systems safeguard those with least power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AFF425-FF06-4393-922B-398B18E10312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44FBF-1A3E-4DC3-9BF6-6E0B4904C92B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41545-8EBE-47D9-9042-6640E764DA95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6848DA-4E1B-4AC8-BA76-2478FCAE7FB1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2DF578-014F-4877-92F9-34A63B62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D007B-CCC7-1B0D-B655-4AE097205A21}"/>
              </a:ext>
            </a:extLst>
          </p:cNvPr>
          <p:cNvSpPr txBox="1">
            <a:spLocks/>
          </p:cNvSpPr>
          <p:nvPr/>
        </p:nvSpPr>
        <p:spPr>
          <a:xfrm>
            <a:off x="838200" y="1252810"/>
            <a:ext cx="10515600" cy="2080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21916127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65CBA4-9AB3-3FB1-E2E3-0F96CBFFB6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96A5267-F2E9-2797-40EA-114B37E388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8427838" y="2039121"/>
            <a:ext cx="9054505" cy="9054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A04FAF-978F-D9D4-79D0-A28F28C9BA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-5129568" y="-3693709"/>
            <a:ext cx="9054505" cy="9054505"/>
          </a:xfrm>
          <a:prstGeom prst="rect">
            <a:avLst/>
          </a:prstGeom>
        </p:spPr>
      </p:pic>
      <p:pic>
        <p:nvPicPr>
          <p:cNvPr id="5" name="Picture 4" descr="A poster with colorful circles and text&#10;&#10;AI-generated content may be incorrect.">
            <a:extLst>
              <a:ext uri="{FF2B5EF4-FFF2-40B4-BE49-F238E27FC236}">
                <a16:creationId xmlns:a16="http://schemas.microsoft.com/office/drawing/2014/main" id="{3D050574-62FE-B277-788C-AF67D5B2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272" y="0"/>
            <a:ext cx="97014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7946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98136-75DD-6F43-2F9E-35425F5BB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0417B3-0503-3522-BBCC-250E3ABE2C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8628804" y="1385978"/>
            <a:ext cx="9054505" cy="90545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88DB3F-3CC1-E5F9-0DE0-DD28882A64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35000"/>
          </a:blip>
          <a:stretch>
            <a:fillRect/>
          </a:stretch>
        </p:blipFill>
        <p:spPr>
          <a:xfrm>
            <a:off x="-4527253" y="-3999939"/>
            <a:ext cx="9054505" cy="90545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61C9B3-0497-7859-FDC6-B8E2AEBEE09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5272" y="0"/>
            <a:ext cx="9701455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4836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37BA8F-F06F-B979-6A79-D90B4792EE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2332523" y="1149596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D651B3-E2F0-4CBE-93C7-9E80918B1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154536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660066"/>
                </a:solidFill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Governance Reset</a:t>
            </a:r>
            <a:endParaRPr lang="en-GB" sz="4000" b="1" dirty="0">
              <a:solidFill>
                <a:srgbClr val="660066"/>
              </a:solidFill>
              <a:latin typeface="Tenorite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3AFF425-FF06-4393-922B-398B18E10312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1844FBF-1A3E-4DC3-9BF6-6E0B4904C92B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541545-8EBE-47D9-9042-6640E764DA95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6848DA-4E1B-4AC8-BA76-2478FCAE7FB1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12DF578-014F-4877-92F9-34A63B620D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3DD007B-CCC7-1B0D-B655-4AE097205A21}"/>
              </a:ext>
            </a:extLst>
          </p:cNvPr>
          <p:cNvSpPr txBox="1">
            <a:spLocks/>
          </p:cNvSpPr>
          <p:nvPr/>
        </p:nvSpPr>
        <p:spPr>
          <a:xfrm>
            <a:off x="838199" y="941589"/>
            <a:ext cx="10515600" cy="208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711148E-6170-FD78-57C0-F50D1CB21B24}"/>
              </a:ext>
            </a:extLst>
          </p:cNvPr>
          <p:cNvSpPr txBox="1"/>
          <p:nvPr/>
        </p:nvSpPr>
        <p:spPr>
          <a:xfrm>
            <a:off x="802640" y="1603530"/>
            <a:ext cx="10728489" cy="3435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500"/>
              </a:spcBef>
            </a:pPr>
            <a:r>
              <a:rPr lang="en-GB" sz="3200" b="1" dirty="0">
                <a:solidFill>
                  <a:srgbClr val="660066"/>
                </a:solidFill>
                <a:latin typeface="Tenorite" panose="00000500000000000000" pitchFamily="2" charset="0"/>
              </a:rPr>
              <a:t>Aligning Governance Systems with People, Processes and Places</a:t>
            </a:r>
          </a:p>
          <a:p>
            <a:pPr algn="ctr"/>
            <a:endParaRPr lang="en-GB" sz="3200" b="0" i="0" dirty="0">
              <a:solidFill>
                <a:srgbClr val="660066"/>
              </a:solidFill>
              <a:effectLst/>
              <a:latin typeface="Tenorite" panose="000005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Governance is a statutory accountability system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Weak governance design creates unequal pupil experiences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Clarity, consistency and access are now core governance duties</a:t>
            </a:r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B49E6DBB-9E59-7896-19CD-1FC27FD93961}"/>
              </a:ext>
            </a:extLst>
          </p:cNvPr>
          <p:cNvSpPr>
            <a:spLocks noGrp="1"/>
          </p:cNvSpPr>
          <p:nvPr/>
        </p:nvSpPr>
        <p:spPr>
          <a:xfrm>
            <a:off x="2198454" y="3680766"/>
            <a:ext cx="475571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15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00150" indent="-2857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776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89548-B1FC-33D1-16B4-526E476A9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E2D35-FEC2-7351-F0D4-F28D1BEF1F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3406725" y="157038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40A9A-3B60-4CE7-A3C2-137A2E796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61333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Why Governance Needs a Reset</a:t>
            </a:r>
            <a:r>
              <a:rPr lang="en-US" sz="4000" b="1" dirty="0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 </a:t>
            </a:r>
            <a:endParaRPr lang="en-GB" sz="4000" b="1" dirty="0">
              <a:solidFill>
                <a:srgbClr val="660066"/>
              </a:solidFill>
              <a:latin typeface="Tenorite"/>
              <a:ea typeface="Calibri"/>
              <a:cs typeface="Times New Roman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84841B5-516E-F167-FB4D-25D196914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829"/>
            <a:ext cx="10085962" cy="423249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 fontAlgn="base">
              <a:buNone/>
            </a:pPr>
            <a:endParaRPr lang="en-GB" sz="2400" dirty="0">
              <a:solidFill>
                <a:srgbClr val="660066"/>
              </a:solidFill>
              <a:latin typeface="Tenorite" panose="00000500000000000000" pitchFamily="2" charset="0"/>
            </a:endParaRP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When systems are unclear, justice becomes uneven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Statutory expectations are clear, but pathways vary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Inconsistency advantages confidence and social capital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Informal handling embeds bias and disadvantage</a:t>
            </a:r>
          </a:p>
          <a:p>
            <a:pPr algn="just" fontAlgn="base"/>
            <a:r>
              <a:rPr lang="en-GB" dirty="0">
                <a:solidFill>
                  <a:srgbClr val="660066"/>
                </a:solidFill>
                <a:latin typeface="Tenorite"/>
              </a:rPr>
              <a:t>Complexity weakens Trust Board assurance</a:t>
            </a:r>
          </a:p>
          <a:p>
            <a:pPr marL="0" indent="0" algn="just" fontAlgn="base">
              <a:buNone/>
            </a:pPr>
            <a:r>
              <a:rPr lang="en-GB" dirty="0">
                <a:solidFill>
                  <a:srgbClr val="660066"/>
                </a:solidFill>
                <a:latin typeface="Tenorite"/>
              </a:rPr>
              <a:t>(DfE complaints, exclusions, admissions and safeguarding guidance)</a:t>
            </a:r>
            <a:endParaRPr lang="en-US" dirty="0">
              <a:solidFill>
                <a:srgbClr val="660066"/>
              </a:solidFill>
              <a:latin typeface="Tenorite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9E7C4D2-9023-EBCB-0009-957F58E90D5C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D017A2-0D7E-BCDE-BCE7-6395281E22BA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5ACE2FD-F05A-7E81-E2D6-479ED5389D7B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5D37E41-070C-BDFC-36DA-58C2996930F4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CD7D5E6A-A21C-50DB-A1F4-06B24AC383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12DA63-32B4-E33E-2450-C69CB2D27875}"/>
              </a:ext>
            </a:extLst>
          </p:cNvPr>
          <p:cNvSpPr txBox="1">
            <a:spLocks/>
          </p:cNvSpPr>
          <p:nvPr/>
        </p:nvSpPr>
        <p:spPr>
          <a:xfrm>
            <a:off x="838200" y="1116821"/>
            <a:ext cx="10515600" cy="2080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</p:spTree>
    <p:extLst>
      <p:ext uri="{BB962C8B-B14F-4D97-AF65-F5344CB8AC3E}">
        <p14:creationId xmlns:p14="http://schemas.microsoft.com/office/powerpoint/2010/main" val="355071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89C5FD-7704-A927-5BAC-3E67A75E6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5E105D-0DCB-0553-D6DD-71BAC67C60A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2332523" y="1149596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07309C-B8C1-82B2-16DD-BCE32838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230871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660066"/>
                </a:solidFill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Governance Is A Child Protection System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2FE7122-9259-F209-8400-95535FEE0221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B707F24-721C-D49B-3CE1-696C05AF9471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20C811B-5F6D-C98A-B83C-37206665C4F0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EFDA09-A1E9-120D-475D-084E5B8254F1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4A472EC6-5D7F-8AAF-9910-7D2853D7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5B252F3-1974-4383-C97D-DBD101F549C3}"/>
              </a:ext>
            </a:extLst>
          </p:cNvPr>
          <p:cNvSpPr txBox="1">
            <a:spLocks/>
          </p:cNvSpPr>
          <p:nvPr/>
        </p:nvSpPr>
        <p:spPr>
          <a:xfrm>
            <a:off x="838200" y="1066341"/>
            <a:ext cx="10515600" cy="208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812599-676C-FEF7-D186-E1D532E00D41}"/>
              </a:ext>
            </a:extLst>
          </p:cNvPr>
          <p:cNvSpPr txBox="1"/>
          <p:nvPr/>
        </p:nvSpPr>
        <p:spPr>
          <a:xfrm>
            <a:off x="838200" y="1485352"/>
            <a:ext cx="10728489" cy="38036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 fontAlgn="base"/>
            <a:r>
              <a:rPr lang="en-GB" sz="3200" b="1" dirty="0">
                <a:solidFill>
                  <a:srgbClr val="660066"/>
                </a:solidFill>
                <a:latin typeface="Tenorite" panose="00000500000000000000" pitchFamily="2" charset="0"/>
              </a:rPr>
              <a:t>Governance exists to ensure fairness, not merely compliance</a:t>
            </a:r>
            <a:endParaRPr lang="en-US" dirty="0"/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60066"/>
              </a:solidFill>
              <a:latin typeface="Tenorite" panose="00000500000000000000" pitchFamily="2" charset="0"/>
            </a:endParaRPr>
          </a:p>
          <a:p>
            <a:pPr algn="just" rtl="0" fontAlgn="base"/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Governance systems must demonstrably ensure: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/>
              </a:rPr>
              <a:t>Lawful and timely decision making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Procedural fairness and staged escalation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Consistency across settings</a:t>
            </a:r>
          </a:p>
          <a:p>
            <a:pPr marL="342900" indent="-342900" algn="just" rtl="0" fontAlgn="base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660066"/>
                </a:solidFill>
                <a:latin typeface="Tenorite" panose="00000500000000000000" pitchFamily="2" charset="0"/>
              </a:rPr>
              <a:t>Clear, inspectable evidence trails</a:t>
            </a:r>
          </a:p>
          <a:p>
            <a:pPr algn="l" rtl="0" fontAlgn="base">
              <a:lnSpc>
                <a:spcPts val="2189"/>
              </a:lnSpc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320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307D6-45CE-7B72-1E38-950522B5D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DD0118-C564-D8F3-94E5-47BCE200CA6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2389053" y="941704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BECD46-5CC3-AD7D-78C2-C27B361CA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119405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 cap="none" dirty="0">
                <a:solidFill>
                  <a:srgbClr val="660066"/>
                </a:solidFill>
                <a:latin typeface="Tenorite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 Reset Lens: People, Processes, Places</a:t>
            </a:r>
            <a:endParaRPr lang="en-GB" sz="4000" dirty="0">
              <a:solidFill>
                <a:srgbClr val="660066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0168C0-B4DD-95C1-0FA6-DAF02750A348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D2EAE5-613E-AB13-6E75-9CA424A90B95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EEA5B4-6A68-9DE9-F709-02BA47F8A333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09B0403-59B6-6322-D9EB-B2AB12B81C8B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9E28AE7C-3DEF-DFEB-7068-5BF2FA973B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68F00E-0BE4-231A-BD55-D172BF962381}"/>
              </a:ext>
            </a:extLst>
          </p:cNvPr>
          <p:cNvSpPr txBox="1">
            <a:spLocks/>
          </p:cNvSpPr>
          <p:nvPr/>
        </p:nvSpPr>
        <p:spPr>
          <a:xfrm>
            <a:off x="873760" y="917979"/>
            <a:ext cx="10515600" cy="208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2B7796-9601-0361-9E18-003BA6846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1818" y="1412597"/>
            <a:ext cx="3343837" cy="3499693"/>
          </a:xfr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600" b="1">
                <a:solidFill>
                  <a:srgbClr val="660066"/>
                </a:solidFill>
                <a:latin typeface="Tenorite"/>
              </a:rPr>
              <a:t>Places</a:t>
            </a:r>
            <a:endParaRPr lang="en-US" b="1">
              <a:latin typeface="Tenorite"/>
            </a:endParaRPr>
          </a:p>
          <a:p>
            <a:r>
              <a:rPr lang="en-GB" sz="2400" dirty="0">
                <a:solidFill>
                  <a:srgbClr val="660066"/>
                </a:solidFill>
                <a:latin typeface="Tenorite"/>
              </a:rPr>
              <a:t>One authoritative governance “home”</a:t>
            </a:r>
          </a:p>
          <a:p>
            <a:r>
              <a:rPr lang="en-GB" sz="2400" dirty="0">
                <a:solidFill>
                  <a:srgbClr val="660066"/>
                </a:solidFill>
                <a:latin typeface="Tenorite"/>
              </a:rPr>
              <a:t>Live guidance, not archived paperwork</a:t>
            </a:r>
          </a:p>
          <a:p>
            <a:r>
              <a:rPr lang="en-GB" sz="2400" dirty="0">
                <a:solidFill>
                  <a:srgbClr val="660066"/>
                </a:solidFill>
                <a:latin typeface="Tenorite"/>
              </a:rPr>
              <a:t>Transparent access for schools and families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0180F-6653-FA94-73B6-69CCE18EBCE3}"/>
              </a:ext>
            </a:extLst>
          </p:cNvPr>
          <p:cNvSpPr txBox="1"/>
          <p:nvPr/>
        </p:nvSpPr>
        <p:spPr>
          <a:xfrm>
            <a:off x="450477" y="1416835"/>
            <a:ext cx="3632469" cy="336810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600" b="1">
                <a:solidFill>
                  <a:srgbClr val="660066"/>
                </a:solidFill>
                <a:latin typeface="Tenorite"/>
              </a:rPr>
              <a:t>People</a:t>
            </a:r>
            <a:endParaRPr lang="en-US" sz="2600" b="1">
              <a:latin typeface="Tenorite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>
                <a:solidFill>
                  <a:srgbClr val="660066"/>
                </a:solidFill>
                <a:latin typeface="Tenorite"/>
              </a:rPr>
              <a:t>Governors clear on statutory boundaries</a:t>
            </a:r>
            <a:endParaRPr lang="en-US" sz="2400">
              <a:latin typeface="Tenorite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>
                <a:solidFill>
                  <a:srgbClr val="660066"/>
                </a:solidFill>
                <a:latin typeface="Tenorite"/>
              </a:rPr>
              <a:t>Governance Professionals are positioned as guardians of due process and enabling system coherence</a:t>
            </a:r>
            <a:endParaRPr lang="en-GB" sz="2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EC0640-C9BE-E4D3-FAC9-FCB2FFF04415}"/>
              </a:ext>
            </a:extLst>
          </p:cNvPr>
          <p:cNvSpPr txBox="1"/>
          <p:nvPr/>
        </p:nvSpPr>
        <p:spPr>
          <a:xfrm>
            <a:off x="4473621" y="1412546"/>
            <a:ext cx="3632419" cy="283154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GB" sz="2600" b="1">
                <a:solidFill>
                  <a:srgbClr val="660066"/>
                </a:solidFill>
                <a:latin typeface="Tenorite"/>
              </a:rPr>
              <a:t>Processes</a:t>
            </a:r>
            <a:endParaRPr lang="en-US" sz="2600" b="1">
              <a:latin typeface="Tenorite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>
                <a:solidFill>
                  <a:srgbClr val="660066"/>
                </a:solidFill>
                <a:latin typeface="Tenorite"/>
              </a:rPr>
              <a:t>Trust wide pathways aligned to DfE guidance</a:t>
            </a:r>
            <a:endParaRPr lang="en-US" sz="2400">
              <a:latin typeface="Tenorite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 dirty="0">
                <a:solidFill>
                  <a:srgbClr val="660066"/>
                </a:solidFill>
                <a:latin typeface="Tenorite"/>
              </a:rPr>
              <a:t>Clear stages, rights and timelines</a:t>
            </a:r>
            <a:endParaRPr lang="en-US" sz="2400">
              <a:latin typeface="Tenorite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en-GB" sz="2400">
                <a:solidFill>
                  <a:srgbClr val="660066"/>
                </a:solidFill>
                <a:latin typeface="Tenorite"/>
              </a:rPr>
              <a:t>Proportionate but consistently applied</a:t>
            </a:r>
            <a:endParaRPr lang="en-GB" sz="24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37373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18617-5A60-1BC5-96D2-54425B0B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790886-3FBA-87F2-64FE-0F85533A25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2389053" y="941704"/>
            <a:ext cx="5961257" cy="5961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7C31520-A370-0C22-FCBF-46D07E75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119405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Before and After Systems Comparisons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084BC5-EBDE-843E-1B07-E8CF39427AB3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6C9969-F7C2-1D1E-75BB-EEADF498D403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F65165C-7397-C54D-7074-1DDA6BB89BC9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10EAD7-E4AE-D71F-F5C3-A2518FB8DF9A}"/>
              </a:ext>
            </a:extLst>
          </p:cNvPr>
          <p:cNvCxnSpPr>
            <a:cxnSpLocks/>
          </p:cNvCxnSpPr>
          <p:nvPr/>
        </p:nvCxnSpPr>
        <p:spPr>
          <a:xfrm>
            <a:off x="-71120" y="60518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2AB839-B47A-1EC5-4B1D-30C6C0F2C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BF6E4AB-C14D-D6B3-D4B4-D28364594EE6}"/>
              </a:ext>
            </a:extLst>
          </p:cNvPr>
          <p:cNvSpPr txBox="1">
            <a:spLocks/>
          </p:cNvSpPr>
          <p:nvPr/>
        </p:nvSpPr>
        <p:spPr>
          <a:xfrm>
            <a:off x="873760" y="917979"/>
            <a:ext cx="10515600" cy="208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1968B1-BDF3-7E91-31A1-40F1835F3E0D}"/>
              </a:ext>
            </a:extLst>
          </p:cNvPr>
          <p:cNvSpPr txBox="1"/>
          <p:nvPr/>
        </p:nvSpPr>
        <p:spPr>
          <a:xfrm>
            <a:off x="591575" y="1323415"/>
            <a:ext cx="522224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660066"/>
                </a:solidFill>
                <a:latin typeface="Tenorite"/>
              </a:rPr>
              <a:t>Before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Guidance spread across emails, documents and individual knowledge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Inconsistent handling of complaints, exclusions and admissions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Informal advice routes reliant on confidence or relationships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Variable understanding of statutory roles and boundaries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Policy compliance hard to evidence and assure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Board assurance based on reassurance rather than systems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50A2A3-A315-6266-E126-F550F42282F1}"/>
              </a:ext>
            </a:extLst>
          </p:cNvPr>
          <p:cNvSpPr txBox="1"/>
          <p:nvPr/>
        </p:nvSpPr>
        <p:spPr>
          <a:xfrm>
            <a:off x="6131560" y="1288365"/>
            <a:ext cx="522224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660066"/>
                </a:solidFill>
                <a:latin typeface="Tenorite"/>
              </a:rPr>
              <a:t>After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A single, live governance portal as the authoritative reference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Trust‑wide statutory pathways applied consistently across schools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A clear helpdesk and escalation mechanism for governance advice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Structured induction, training and compliance cycles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Centralised policy management and statutory website oversight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660066"/>
                </a:solidFill>
                <a:latin typeface="Tenorite" panose="00000500000000000000" pitchFamily="2" charset="0"/>
              </a:rPr>
              <a:t>Stronger assurance through clear evidence trails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3628978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2D733-9731-FA9D-2E89-597708E57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245458-63F2-8DEB-3574-69260ECF12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20000"/>
          </a:blip>
          <a:stretch>
            <a:fillRect/>
          </a:stretch>
        </p:blipFill>
        <p:spPr>
          <a:xfrm>
            <a:off x="-2389053" y="941704"/>
            <a:ext cx="5961257" cy="59612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FC8FEE1-2D92-ACC6-4C4E-FBACE54EA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802" y="1268611"/>
            <a:ext cx="5614453" cy="3007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3F7864-D42B-2A93-AA1F-7EED6E637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640" y="119405"/>
            <a:ext cx="10515599" cy="857349"/>
          </a:xfrm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660066"/>
                </a:solidFill>
                <a:latin typeface="Tenorite"/>
                <a:ea typeface="Calibri"/>
                <a:cs typeface="Times New Roman"/>
              </a:rPr>
              <a:t>Governance Portal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EC25B0-5A46-E980-34E8-995DD301FE4B}"/>
              </a:ext>
            </a:extLst>
          </p:cNvPr>
          <p:cNvCxnSpPr>
            <a:cxnSpLocks/>
          </p:cNvCxnSpPr>
          <p:nvPr/>
        </p:nvCxnSpPr>
        <p:spPr>
          <a:xfrm>
            <a:off x="-71120" y="5913120"/>
            <a:ext cx="12263120" cy="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FBAFE7-185B-7227-A690-32C3655647C5}"/>
              </a:ext>
            </a:extLst>
          </p:cNvPr>
          <p:cNvCxnSpPr>
            <a:cxnSpLocks/>
          </p:cNvCxnSpPr>
          <p:nvPr/>
        </p:nvCxnSpPr>
        <p:spPr>
          <a:xfrm>
            <a:off x="-71120" y="5960283"/>
            <a:ext cx="12263120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5D64A4-58B6-4A1F-2CA8-0E6EC9CFC10A}"/>
              </a:ext>
            </a:extLst>
          </p:cNvPr>
          <p:cNvCxnSpPr>
            <a:cxnSpLocks/>
          </p:cNvCxnSpPr>
          <p:nvPr/>
        </p:nvCxnSpPr>
        <p:spPr>
          <a:xfrm>
            <a:off x="-71120" y="6005513"/>
            <a:ext cx="12263120" cy="0"/>
          </a:xfrm>
          <a:prstGeom prst="line">
            <a:avLst/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CA18C1-6A37-CAE1-6678-DA6D1F7AA01E}"/>
              </a:ext>
            </a:extLst>
          </p:cNvPr>
          <p:cNvCxnSpPr>
            <a:cxnSpLocks/>
          </p:cNvCxnSpPr>
          <p:nvPr/>
        </p:nvCxnSpPr>
        <p:spPr>
          <a:xfrm>
            <a:off x="-71120" y="5899421"/>
            <a:ext cx="12263120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Shape&#10;&#10;Description automatically generated with medium confidence">
            <a:extLst>
              <a:ext uri="{FF2B5EF4-FFF2-40B4-BE49-F238E27FC236}">
                <a16:creationId xmlns:a16="http://schemas.microsoft.com/office/drawing/2014/main" id="{1D7D5714-36F1-3E29-CFE1-F4A8232EA7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51" y="6118295"/>
            <a:ext cx="2078652" cy="6203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EA5E88-C0F2-CE48-DD41-E18E37DB92BF}"/>
              </a:ext>
            </a:extLst>
          </p:cNvPr>
          <p:cNvSpPr txBox="1">
            <a:spLocks/>
          </p:cNvSpPr>
          <p:nvPr/>
        </p:nvSpPr>
        <p:spPr>
          <a:xfrm>
            <a:off x="873760" y="917979"/>
            <a:ext cx="10515600" cy="208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71491A7-D0B6-7658-DBFD-DAE2D12D37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0499" y="3482073"/>
            <a:ext cx="4067302" cy="23182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screenshot of a web page&#10;&#10;AI-generated content may be incorrect.">
            <a:extLst>
              <a:ext uri="{FF2B5EF4-FFF2-40B4-BE49-F238E27FC236}">
                <a16:creationId xmlns:a16="http://schemas.microsoft.com/office/drawing/2014/main" id="{2947CA46-69B8-4301-17FA-8CDD9C7C70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199" y="3505822"/>
            <a:ext cx="3670936" cy="2242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662511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4e61a14d-5068-470f-81b2-45a63eea482b" xsi:nil="true"/>
    <lcf76f155ced4ddcb4097134ff3c332f xmlns="4e61a14d-5068-470f-81b2-45a63eea482b">
      <Terms xmlns="http://schemas.microsoft.com/office/infopath/2007/PartnerControls"/>
    </lcf76f155ced4ddcb4097134ff3c332f>
    <TaxCatchAll xmlns="038a8b46-8d88-4be6-8003-5aa9fbb755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0FA6DF28E4594089013030F203AAD3" ma:contentTypeVersion="18" ma:contentTypeDescription="Create a new document." ma:contentTypeScope="" ma:versionID="60828ba0890ae3ed84b39cc6502b087e">
  <xsd:schema xmlns:xsd="http://www.w3.org/2001/XMLSchema" xmlns:xs="http://www.w3.org/2001/XMLSchema" xmlns:p="http://schemas.microsoft.com/office/2006/metadata/properties" xmlns:ns2="4e61a14d-5068-470f-81b2-45a63eea482b" xmlns:ns3="038a8b46-8d88-4be6-8003-5aa9fbb7551e" targetNamespace="http://schemas.microsoft.com/office/2006/metadata/properties" ma:root="true" ma:fieldsID="7847295b44e10ee4bcd79b7a30f2d4a1" ns2:_="" ns3:_="">
    <xsd:import namespace="4e61a14d-5068-470f-81b2-45a63eea482b"/>
    <xsd:import namespace="038a8b46-8d88-4be6-8003-5aa9fbb7551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61a14d-5068-470f-81b2-45a63eea48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0784a15f-d5a9-4bb3-b950-509b928a46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8a8b46-8d88-4be6-8003-5aa9fbb7551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0de5c96-fca2-4840-8b5f-ac005617d42f}" ma:internalName="TaxCatchAll" ma:showField="CatchAllData" ma:web="038a8b46-8d88-4be6-8003-5aa9fbb755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39292-23DE-4FBC-B000-AFED89AC64F3}">
  <ds:schemaRefs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038a8b46-8d88-4be6-8003-5aa9fbb7551e"/>
    <ds:schemaRef ds:uri="http://www.w3.org/XML/1998/namespace"/>
    <ds:schemaRef ds:uri="http://schemas.microsoft.com/office/infopath/2007/PartnerControls"/>
    <ds:schemaRef ds:uri="4e61a14d-5068-470f-81b2-45a63eea482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F1B15C2-B622-4464-872A-FFB13E3A35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BF4E0A-198B-4700-9C14-A05C066F59C4}">
  <ds:schemaRefs>
    <ds:schemaRef ds:uri="038a8b46-8d88-4be6-8003-5aa9fbb7551e"/>
    <ds:schemaRef ds:uri="4e61a14d-5068-470f-81b2-45a63eea482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f873751-8807-448e-b698-ee031b2a5792}" enabled="0" method="" siteId="{ef873751-8807-448e-b698-ee031b2a5792}" removed="1"/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</TotalTime>
  <Words>2117</Words>
  <Application>Microsoft Office PowerPoint</Application>
  <PresentationFormat>Widescreen</PresentationFormat>
  <Paragraphs>203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Tenorite</vt:lpstr>
      <vt:lpstr>3_Office Theme</vt:lpstr>
      <vt:lpstr>PowerPoint Presentation</vt:lpstr>
      <vt:lpstr>PowerPoint Presentation</vt:lpstr>
      <vt:lpstr>PowerPoint Presentation</vt:lpstr>
      <vt:lpstr>The Governance Reset</vt:lpstr>
      <vt:lpstr>Why Governance Needs a Reset </vt:lpstr>
      <vt:lpstr>Governance Is A Child Protection System</vt:lpstr>
      <vt:lpstr>The Reset Lens: People, Processes, Places</vt:lpstr>
      <vt:lpstr>Before and After Systems Comparisons</vt:lpstr>
      <vt:lpstr>Governance Portal</vt:lpstr>
      <vt:lpstr>Impact of this?  </vt:lpstr>
      <vt:lpstr>Governance as Social Justice Infrastructure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YEAR ANNIVERSARY CONFERNCE</dc:title>
  <dc:creator>Ed Cooper</dc:creator>
  <cp:lastModifiedBy>Rita Patel</cp:lastModifiedBy>
  <cp:revision>154</cp:revision>
  <dcterms:created xsi:type="dcterms:W3CDTF">2022-11-24T08:33:38Z</dcterms:created>
  <dcterms:modified xsi:type="dcterms:W3CDTF">2026-04-16T10:08:49Z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0x010100B50FA6DF28E4594089013030F203AAD3</vt:lpwstr>
  </property>
  <property fmtid="{D5CDD505-2E9C-101B-9397-08002B2CF9AE}" pid="3" name="MediaServiceImageTags">
    <vt:lpwstr/>
  </property>
</Properties>
</file>