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9" r:id="rId3"/>
    <p:sldId id="257" r:id="rId4"/>
    <p:sldId id="270" r:id="rId5"/>
    <p:sldId id="278" r:id="rId6"/>
    <p:sldId id="260" r:id="rId7"/>
    <p:sldId id="267" r:id="rId8"/>
    <p:sldId id="275" r:id="rId9"/>
    <p:sldId id="276" r:id="rId10"/>
    <p:sldId id="262" r:id="rId11"/>
    <p:sldId id="266" r:id="rId12"/>
    <p:sldId id="265" r:id="rId13"/>
    <p:sldId id="263" r:id="rId14"/>
    <p:sldId id="274" r:id="rId15"/>
    <p:sldId id="277" r:id="rId16"/>
    <p:sldId id="273" r:id="rId17"/>
    <p:sldId id="272" r:id="rId18"/>
    <p:sldId id="258"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41D918-E63B-40DB-9392-3C0C5E6AAB55}" v="175" dt="2025-11-25T15:44:51.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notesViewPr>
    <p:cSldViewPr snapToGrid="0">
      <p:cViewPr>
        <p:scale>
          <a:sx n="80" d="100"/>
          <a:sy n="80" d="100"/>
        </p:scale>
        <p:origin x="2064" y="-9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C8B2A-51F0-449D-AC3C-84E99D58FC7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ED0AD2-0C98-4C26-AEB2-6C44A687D425}">
      <dgm:prSet/>
      <dgm:spPr/>
      <dgm:t>
        <a:bodyPr/>
        <a:lstStyle/>
        <a:p>
          <a:r>
            <a:rPr lang="en-GB" noProof="0"/>
            <a:t>40,813 </a:t>
          </a:r>
          <a:r>
            <a:rPr lang="en-GB" noProof="0" dirty="0"/>
            <a:t>teachers left the profession in 2024, compared to 41,736 entrants. </a:t>
          </a:r>
        </a:p>
      </dgm:t>
    </dgm:pt>
    <dgm:pt modelId="{84834640-1496-4220-B335-2BBB3DA99B94}" type="parTrans" cxnId="{2A505FC0-F25D-448B-9380-E47C4557F2A7}">
      <dgm:prSet/>
      <dgm:spPr/>
      <dgm:t>
        <a:bodyPr/>
        <a:lstStyle/>
        <a:p>
          <a:endParaRPr lang="en-US"/>
        </a:p>
      </dgm:t>
    </dgm:pt>
    <dgm:pt modelId="{C7A6154E-4669-41BA-8C3B-E49C650830D4}" type="sibTrans" cxnId="{2A505FC0-F25D-448B-9380-E47C4557F2A7}">
      <dgm:prSet/>
      <dgm:spPr/>
      <dgm:t>
        <a:bodyPr/>
        <a:lstStyle/>
        <a:p>
          <a:endParaRPr lang="en-US"/>
        </a:p>
      </dgm:t>
    </dgm:pt>
    <dgm:pt modelId="{828C9C70-B62C-4963-812A-CECFFDF0BD57}">
      <dgm:prSet/>
      <dgm:spPr/>
      <dgm:t>
        <a:bodyPr/>
        <a:lstStyle/>
        <a:p>
          <a:r>
            <a:rPr lang="en-GB" noProof="0" dirty="0"/>
            <a:t>Rising number of headteachers leaving. </a:t>
          </a:r>
        </a:p>
      </dgm:t>
    </dgm:pt>
    <dgm:pt modelId="{599F06B6-671D-4249-ABC5-688D134E7B10}" type="parTrans" cxnId="{6698D578-392D-4583-BD55-14EE6D7C3AA3}">
      <dgm:prSet/>
      <dgm:spPr/>
      <dgm:t>
        <a:bodyPr/>
        <a:lstStyle/>
        <a:p>
          <a:endParaRPr lang="en-US"/>
        </a:p>
      </dgm:t>
    </dgm:pt>
    <dgm:pt modelId="{8CE1A128-419A-4DB8-85B0-57FD573E02FF}" type="sibTrans" cxnId="{6698D578-392D-4583-BD55-14EE6D7C3AA3}">
      <dgm:prSet/>
      <dgm:spPr/>
      <dgm:t>
        <a:bodyPr/>
        <a:lstStyle/>
        <a:p>
          <a:endParaRPr lang="en-US"/>
        </a:p>
      </dgm:t>
    </dgm:pt>
    <dgm:pt modelId="{79766F7B-DC0A-4F43-B654-AD21B86829C9}">
      <dgm:prSet/>
      <dgm:spPr/>
      <dgm:t>
        <a:bodyPr/>
        <a:lstStyle/>
        <a:p>
          <a:r>
            <a:rPr lang="en-GB" noProof="0" dirty="0"/>
            <a:t>10 years after qualification, 59% of teachers remain in the profession. </a:t>
          </a:r>
        </a:p>
      </dgm:t>
    </dgm:pt>
    <dgm:pt modelId="{4AB4084F-5B9C-479D-AF0F-75A7437DB475}" type="parTrans" cxnId="{B6C82A19-8F5A-441D-8F9B-4570CBBB757B}">
      <dgm:prSet/>
      <dgm:spPr/>
      <dgm:t>
        <a:bodyPr/>
        <a:lstStyle/>
        <a:p>
          <a:endParaRPr lang="en-US"/>
        </a:p>
      </dgm:t>
    </dgm:pt>
    <dgm:pt modelId="{0D0AFF28-6B60-4FB0-88EB-0A1C03622145}" type="sibTrans" cxnId="{B6C82A19-8F5A-441D-8F9B-4570CBBB757B}">
      <dgm:prSet/>
      <dgm:spPr/>
      <dgm:t>
        <a:bodyPr/>
        <a:lstStyle/>
        <a:p>
          <a:endParaRPr lang="en-US"/>
        </a:p>
      </dgm:t>
    </dgm:pt>
    <dgm:pt modelId="{8E3E4F70-FB6F-4468-8689-8C314C8DA6F2}">
      <dgm:prSet/>
      <dgm:spPr/>
      <dgm:t>
        <a:bodyPr/>
        <a:lstStyle/>
        <a:p>
          <a:r>
            <a:rPr lang="en-GB" noProof="0" dirty="0"/>
            <a:t>Women aged 30-39 are the single biggest group that leave, totalling more than 9,000. </a:t>
          </a:r>
        </a:p>
      </dgm:t>
    </dgm:pt>
    <dgm:pt modelId="{FDB39938-7CEA-4F97-A04A-4BF8827E5405}" type="parTrans" cxnId="{9D2D86E8-5A18-4C34-BC6B-B05CD8B2057B}">
      <dgm:prSet/>
      <dgm:spPr/>
      <dgm:t>
        <a:bodyPr/>
        <a:lstStyle/>
        <a:p>
          <a:endParaRPr lang="en-US"/>
        </a:p>
      </dgm:t>
    </dgm:pt>
    <dgm:pt modelId="{C671DB5B-0EAC-4C0B-A921-B86B3000037D}" type="sibTrans" cxnId="{9D2D86E8-5A18-4C34-BC6B-B05CD8B2057B}">
      <dgm:prSet/>
      <dgm:spPr/>
      <dgm:t>
        <a:bodyPr/>
        <a:lstStyle/>
        <a:p>
          <a:endParaRPr lang="en-US"/>
        </a:p>
      </dgm:t>
    </dgm:pt>
    <dgm:pt modelId="{21D8FDB2-ACED-4CEB-BA2F-294A1529FDDD}">
      <dgm:prSet/>
      <dgm:spPr/>
      <dgm:t>
        <a:bodyPr/>
        <a:lstStyle/>
        <a:p>
          <a:r>
            <a:rPr lang="en-GB" noProof="0" dirty="0"/>
            <a:t>Teacher Wellbeing Index 2025 reports 76% of staff stressed, and 29% considering leaving due to pressures on their mental health and wellbeing. </a:t>
          </a:r>
        </a:p>
      </dgm:t>
    </dgm:pt>
    <dgm:pt modelId="{427DF1E2-52BF-4BBE-985A-77D877BAC18A}" type="parTrans" cxnId="{BA5D3A84-BE1D-41FC-84E3-9D5A0DC1E0FE}">
      <dgm:prSet/>
      <dgm:spPr/>
      <dgm:t>
        <a:bodyPr/>
        <a:lstStyle/>
        <a:p>
          <a:endParaRPr lang="en-US"/>
        </a:p>
      </dgm:t>
    </dgm:pt>
    <dgm:pt modelId="{818831FF-AB06-48FC-BE39-E489C149563C}" type="sibTrans" cxnId="{BA5D3A84-BE1D-41FC-84E3-9D5A0DC1E0FE}">
      <dgm:prSet/>
      <dgm:spPr/>
      <dgm:t>
        <a:bodyPr/>
        <a:lstStyle/>
        <a:p>
          <a:endParaRPr lang="en-US"/>
        </a:p>
      </dgm:t>
    </dgm:pt>
    <dgm:pt modelId="{DE520E79-C522-43DC-8F2E-3E696A4A097C}">
      <dgm:prSet/>
      <dgm:spPr/>
      <dgm:t>
        <a:bodyPr/>
        <a:lstStyle/>
        <a:p>
          <a:r>
            <a:rPr lang="en-GB"/>
            <a:t>Pay rises aren’t always an option – and wouldn’t necessarily solve the problem.</a:t>
          </a:r>
          <a:endParaRPr lang="en-GB" dirty="0"/>
        </a:p>
      </dgm:t>
    </dgm:pt>
    <dgm:pt modelId="{E122950F-90E0-4935-980B-C349EC40E897}" type="parTrans" cxnId="{02DADDD9-561D-481A-B83D-F513E851D331}">
      <dgm:prSet/>
      <dgm:spPr/>
      <dgm:t>
        <a:bodyPr/>
        <a:lstStyle/>
        <a:p>
          <a:endParaRPr lang="en-GB"/>
        </a:p>
      </dgm:t>
    </dgm:pt>
    <dgm:pt modelId="{F21E6E26-B98C-4D20-8FC8-9AE4FA3A7105}" type="sibTrans" cxnId="{02DADDD9-561D-481A-B83D-F513E851D331}">
      <dgm:prSet/>
      <dgm:spPr/>
      <dgm:t>
        <a:bodyPr/>
        <a:lstStyle/>
        <a:p>
          <a:endParaRPr lang="en-GB"/>
        </a:p>
      </dgm:t>
    </dgm:pt>
    <dgm:pt modelId="{1E7533CF-81F7-4821-AACD-48E672350CC2}" type="pres">
      <dgm:prSet presAssocID="{F28C8B2A-51F0-449D-AC3C-84E99D58FC79}" presName="diagram" presStyleCnt="0">
        <dgm:presLayoutVars>
          <dgm:dir/>
          <dgm:resizeHandles val="exact"/>
        </dgm:presLayoutVars>
      </dgm:prSet>
      <dgm:spPr/>
    </dgm:pt>
    <dgm:pt modelId="{0C8730D7-5B8C-429C-A925-7F883DE03F84}" type="pres">
      <dgm:prSet presAssocID="{FEED0AD2-0C98-4C26-AEB2-6C44A687D425}" presName="node" presStyleLbl="node1" presStyleIdx="0" presStyleCnt="6">
        <dgm:presLayoutVars>
          <dgm:bulletEnabled val="1"/>
        </dgm:presLayoutVars>
      </dgm:prSet>
      <dgm:spPr/>
    </dgm:pt>
    <dgm:pt modelId="{4EEDE3D9-5E07-4E0E-AA56-D4FF2180E4D4}" type="pres">
      <dgm:prSet presAssocID="{C7A6154E-4669-41BA-8C3B-E49C650830D4}" presName="sibTrans" presStyleCnt="0"/>
      <dgm:spPr/>
    </dgm:pt>
    <dgm:pt modelId="{44C7A56F-CFEC-43AE-AFED-A2D3E29EB453}" type="pres">
      <dgm:prSet presAssocID="{828C9C70-B62C-4963-812A-CECFFDF0BD57}" presName="node" presStyleLbl="node1" presStyleIdx="1" presStyleCnt="6">
        <dgm:presLayoutVars>
          <dgm:bulletEnabled val="1"/>
        </dgm:presLayoutVars>
      </dgm:prSet>
      <dgm:spPr/>
    </dgm:pt>
    <dgm:pt modelId="{72FD5837-BA28-43D7-A8BC-909CB64364D7}" type="pres">
      <dgm:prSet presAssocID="{8CE1A128-419A-4DB8-85B0-57FD573E02FF}" presName="sibTrans" presStyleCnt="0"/>
      <dgm:spPr/>
    </dgm:pt>
    <dgm:pt modelId="{D6F149CD-E8A1-4B0B-95FD-ED206428FC24}" type="pres">
      <dgm:prSet presAssocID="{79766F7B-DC0A-4F43-B654-AD21B86829C9}" presName="node" presStyleLbl="node1" presStyleIdx="2" presStyleCnt="6">
        <dgm:presLayoutVars>
          <dgm:bulletEnabled val="1"/>
        </dgm:presLayoutVars>
      </dgm:prSet>
      <dgm:spPr/>
    </dgm:pt>
    <dgm:pt modelId="{21647F4B-2A5B-475B-AAA4-A654327653D2}" type="pres">
      <dgm:prSet presAssocID="{0D0AFF28-6B60-4FB0-88EB-0A1C03622145}" presName="sibTrans" presStyleCnt="0"/>
      <dgm:spPr/>
    </dgm:pt>
    <dgm:pt modelId="{5F315A9C-8DB5-4C64-85E8-58E856856777}" type="pres">
      <dgm:prSet presAssocID="{8E3E4F70-FB6F-4468-8689-8C314C8DA6F2}" presName="node" presStyleLbl="node1" presStyleIdx="3" presStyleCnt="6" custLinFactX="9953" custLinFactNeighborX="100000" custLinFactNeighborY="-993">
        <dgm:presLayoutVars>
          <dgm:bulletEnabled val="1"/>
        </dgm:presLayoutVars>
      </dgm:prSet>
      <dgm:spPr/>
    </dgm:pt>
    <dgm:pt modelId="{36EB51A9-0F7C-42A8-AD99-B000FC536199}" type="pres">
      <dgm:prSet presAssocID="{C671DB5B-0EAC-4C0B-A921-B86B3000037D}" presName="sibTrans" presStyleCnt="0"/>
      <dgm:spPr/>
    </dgm:pt>
    <dgm:pt modelId="{04E28B94-44C2-4B4C-8755-3B3756923F75}" type="pres">
      <dgm:prSet presAssocID="{21D8FDB2-ACED-4CEB-BA2F-294A1529FDDD}" presName="node" presStyleLbl="node1" presStyleIdx="4" presStyleCnt="6" custLinFactX="-13160" custLinFactNeighborX="-100000" custLinFactNeighborY="-993">
        <dgm:presLayoutVars>
          <dgm:bulletEnabled val="1"/>
        </dgm:presLayoutVars>
      </dgm:prSet>
      <dgm:spPr/>
    </dgm:pt>
    <dgm:pt modelId="{49590C1C-3E91-4041-A323-A0397F3974B4}" type="pres">
      <dgm:prSet presAssocID="{818831FF-AB06-48FC-BE39-E489C149563C}" presName="sibTrans" presStyleCnt="0"/>
      <dgm:spPr/>
    </dgm:pt>
    <dgm:pt modelId="{C44C9638-53D5-4340-BF45-72BE8518BEC3}" type="pres">
      <dgm:prSet presAssocID="{DE520E79-C522-43DC-8F2E-3E696A4A097C}" presName="node" presStyleLbl="node1" presStyleIdx="5" presStyleCnt="6">
        <dgm:presLayoutVars>
          <dgm:bulletEnabled val="1"/>
        </dgm:presLayoutVars>
      </dgm:prSet>
      <dgm:spPr/>
    </dgm:pt>
  </dgm:ptLst>
  <dgm:cxnLst>
    <dgm:cxn modelId="{CF386215-4B62-4681-A90F-AA147AD4751C}" type="presOf" srcId="{FEED0AD2-0C98-4C26-AEB2-6C44A687D425}" destId="{0C8730D7-5B8C-429C-A925-7F883DE03F84}" srcOrd="0" destOrd="0" presId="urn:microsoft.com/office/officeart/2005/8/layout/default"/>
    <dgm:cxn modelId="{20435215-221D-45E0-9FBB-C742D1A43345}" type="presOf" srcId="{828C9C70-B62C-4963-812A-CECFFDF0BD57}" destId="{44C7A56F-CFEC-43AE-AFED-A2D3E29EB453}" srcOrd="0" destOrd="0" presId="urn:microsoft.com/office/officeart/2005/8/layout/default"/>
    <dgm:cxn modelId="{B6C82A19-8F5A-441D-8F9B-4570CBBB757B}" srcId="{F28C8B2A-51F0-449D-AC3C-84E99D58FC79}" destId="{79766F7B-DC0A-4F43-B654-AD21B86829C9}" srcOrd="2" destOrd="0" parTransId="{4AB4084F-5B9C-479D-AF0F-75A7437DB475}" sibTransId="{0D0AFF28-6B60-4FB0-88EB-0A1C03622145}"/>
    <dgm:cxn modelId="{1EEA1E6F-A904-44FC-8D11-C301F999A1BC}" type="presOf" srcId="{79766F7B-DC0A-4F43-B654-AD21B86829C9}" destId="{D6F149CD-E8A1-4B0B-95FD-ED206428FC24}" srcOrd="0" destOrd="0" presId="urn:microsoft.com/office/officeart/2005/8/layout/default"/>
    <dgm:cxn modelId="{4213E872-6729-4361-A143-CC08E6FF309E}" type="presOf" srcId="{F28C8B2A-51F0-449D-AC3C-84E99D58FC79}" destId="{1E7533CF-81F7-4821-AACD-48E672350CC2}" srcOrd="0" destOrd="0" presId="urn:microsoft.com/office/officeart/2005/8/layout/default"/>
    <dgm:cxn modelId="{6698D578-392D-4583-BD55-14EE6D7C3AA3}" srcId="{F28C8B2A-51F0-449D-AC3C-84E99D58FC79}" destId="{828C9C70-B62C-4963-812A-CECFFDF0BD57}" srcOrd="1" destOrd="0" parTransId="{599F06B6-671D-4249-ABC5-688D134E7B10}" sibTransId="{8CE1A128-419A-4DB8-85B0-57FD573E02FF}"/>
    <dgm:cxn modelId="{ACBFF27A-7371-45CC-9FB4-33ED56597E7F}" type="presOf" srcId="{21D8FDB2-ACED-4CEB-BA2F-294A1529FDDD}" destId="{04E28B94-44C2-4B4C-8755-3B3756923F75}" srcOrd="0" destOrd="0" presId="urn:microsoft.com/office/officeart/2005/8/layout/default"/>
    <dgm:cxn modelId="{BA5D3A84-BE1D-41FC-84E3-9D5A0DC1E0FE}" srcId="{F28C8B2A-51F0-449D-AC3C-84E99D58FC79}" destId="{21D8FDB2-ACED-4CEB-BA2F-294A1529FDDD}" srcOrd="4" destOrd="0" parTransId="{427DF1E2-52BF-4BBE-985A-77D877BAC18A}" sibTransId="{818831FF-AB06-48FC-BE39-E489C149563C}"/>
    <dgm:cxn modelId="{C7B69695-6D7A-4572-917A-62EC27EDEF42}" type="presOf" srcId="{DE520E79-C522-43DC-8F2E-3E696A4A097C}" destId="{C44C9638-53D5-4340-BF45-72BE8518BEC3}" srcOrd="0" destOrd="0" presId="urn:microsoft.com/office/officeart/2005/8/layout/default"/>
    <dgm:cxn modelId="{1156D19A-64EF-4BD8-A958-B5C52E5B1715}" type="presOf" srcId="{8E3E4F70-FB6F-4468-8689-8C314C8DA6F2}" destId="{5F315A9C-8DB5-4C64-85E8-58E856856777}" srcOrd="0" destOrd="0" presId="urn:microsoft.com/office/officeart/2005/8/layout/default"/>
    <dgm:cxn modelId="{2A505FC0-F25D-448B-9380-E47C4557F2A7}" srcId="{F28C8B2A-51F0-449D-AC3C-84E99D58FC79}" destId="{FEED0AD2-0C98-4C26-AEB2-6C44A687D425}" srcOrd="0" destOrd="0" parTransId="{84834640-1496-4220-B335-2BBB3DA99B94}" sibTransId="{C7A6154E-4669-41BA-8C3B-E49C650830D4}"/>
    <dgm:cxn modelId="{02DADDD9-561D-481A-B83D-F513E851D331}" srcId="{F28C8B2A-51F0-449D-AC3C-84E99D58FC79}" destId="{DE520E79-C522-43DC-8F2E-3E696A4A097C}" srcOrd="5" destOrd="0" parTransId="{E122950F-90E0-4935-980B-C349EC40E897}" sibTransId="{F21E6E26-B98C-4D20-8FC8-9AE4FA3A7105}"/>
    <dgm:cxn modelId="{9D2D86E8-5A18-4C34-BC6B-B05CD8B2057B}" srcId="{F28C8B2A-51F0-449D-AC3C-84E99D58FC79}" destId="{8E3E4F70-FB6F-4468-8689-8C314C8DA6F2}" srcOrd="3" destOrd="0" parTransId="{FDB39938-7CEA-4F97-A04A-4BF8827E5405}" sibTransId="{C671DB5B-0EAC-4C0B-A921-B86B3000037D}"/>
    <dgm:cxn modelId="{1B448C85-2CD9-4E2D-824E-649F1C6B707F}" type="presParOf" srcId="{1E7533CF-81F7-4821-AACD-48E672350CC2}" destId="{0C8730D7-5B8C-429C-A925-7F883DE03F84}" srcOrd="0" destOrd="0" presId="urn:microsoft.com/office/officeart/2005/8/layout/default"/>
    <dgm:cxn modelId="{204ACF0B-B729-4544-8EB1-A5B93AAA646F}" type="presParOf" srcId="{1E7533CF-81F7-4821-AACD-48E672350CC2}" destId="{4EEDE3D9-5E07-4E0E-AA56-D4FF2180E4D4}" srcOrd="1" destOrd="0" presId="urn:microsoft.com/office/officeart/2005/8/layout/default"/>
    <dgm:cxn modelId="{B1A711C2-66B0-4390-A125-F19EE82FC230}" type="presParOf" srcId="{1E7533CF-81F7-4821-AACD-48E672350CC2}" destId="{44C7A56F-CFEC-43AE-AFED-A2D3E29EB453}" srcOrd="2" destOrd="0" presId="urn:microsoft.com/office/officeart/2005/8/layout/default"/>
    <dgm:cxn modelId="{1894C194-2ACA-4389-A992-0F0E180DACB3}" type="presParOf" srcId="{1E7533CF-81F7-4821-AACD-48E672350CC2}" destId="{72FD5837-BA28-43D7-A8BC-909CB64364D7}" srcOrd="3" destOrd="0" presId="urn:microsoft.com/office/officeart/2005/8/layout/default"/>
    <dgm:cxn modelId="{9A92150F-006A-41F8-83FA-62C0F23325AD}" type="presParOf" srcId="{1E7533CF-81F7-4821-AACD-48E672350CC2}" destId="{D6F149CD-E8A1-4B0B-95FD-ED206428FC24}" srcOrd="4" destOrd="0" presId="urn:microsoft.com/office/officeart/2005/8/layout/default"/>
    <dgm:cxn modelId="{02416C91-3E37-4DD8-9AD0-CEC1A275437F}" type="presParOf" srcId="{1E7533CF-81F7-4821-AACD-48E672350CC2}" destId="{21647F4B-2A5B-475B-AAA4-A654327653D2}" srcOrd="5" destOrd="0" presId="urn:microsoft.com/office/officeart/2005/8/layout/default"/>
    <dgm:cxn modelId="{7A2838BF-F83E-4A12-B08C-CAA273E3B340}" type="presParOf" srcId="{1E7533CF-81F7-4821-AACD-48E672350CC2}" destId="{5F315A9C-8DB5-4C64-85E8-58E856856777}" srcOrd="6" destOrd="0" presId="urn:microsoft.com/office/officeart/2005/8/layout/default"/>
    <dgm:cxn modelId="{7CB6C26E-82A9-4F6A-BDD7-A9A3BFC3FF8C}" type="presParOf" srcId="{1E7533CF-81F7-4821-AACD-48E672350CC2}" destId="{36EB51A9-0F7C-42A8-AD99-B000FC536199}" srcOrd="7" destOrd="0" presId="urn:microsoft.com/office/officeart/2005/8/layout/default"/>
    <dgm:cxn modelId="{95C744D6-8D9E-4C0C-A2EF-23200C7E6A8C}" type="presParOf" srcId="{1E7533CF-81F7-4821-AACD-48E672350CC2}" destId="{04E28B94-44C2-4B4C-8755-3B3756923F75}" srcOrd="8" destOrd="0" presId="urn:microsoft.com/office/officeart/2005/8/layout/default"/>
    <dgm:cxn modelId="{9F28200E-7029-4E70-A32A-311AF068BD99}" type="presParOf" srcId="{1E7533CF-81F7-4821-AACD-48E672350CC2}" destId="{49590C1C-3E91-4041-A323-A0397F3974B4}" srcOrd="9" destOrd="0" presId="urn:microsoft.com/office/officeart/2005/8/layout/default"/>
    <dgm:cxn modelId="{86425E0F-C34D-4527-9632-52526157A8CD}" type="presParOf" srcId="{1E7533CF-81F7-4821-AACD-48E672350CC2}" destId="{C44C9638-53D5-4340-BF45-72BE8518BEC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0B0EA5-6B23-474D-BD98-B7412C51914C}"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8AEB1ECD-D96D-40E3-A30F-6DEC190D0DA5}">
      <dgm:prSet/>
      <dgm:spPr/>
      <dgm:t>
        <a:bodyPr/>
        <a:lstStyle/>
        <a:p>
          <a:r>
            <a:rPr lang="en-GB"/>
            <a:t>Make workload more manageable and predictable.</a:t>
          </a:r>
          <a:endParaRPr lang="en-US"/>
        </a:p>
      </dgm:t>
    </dgm:pt>
    <dgm:pt modelId="{AE69FC12-0A89-4296-8534-BE68D2F06E46}" type="parTrans" cxnId="{D22963CB-3DDC-4C1F-A08F-CE5F433A7CAA}">
      <dgm:prSet/>
      <dgm:spPr/>
      <dgm:t>
        <a:bodyPr/>
        <a:lstStyle/>
        <a:p>
          <a:endParaRPr lang="en-US"/>
        </a:p>
      </dgm:t>
    </dgm:pt>
    <dgm:pt modelId="{A518E52A-E291-4570-BDFD-44A01BD3C26A}" type="sibTrans" cxnId="{D22963CB-3DDC-4C1F-A08F-CE5F433A7CAA}">
      <dgm:prSet phldrT="1" phldr="0"/>
      <dgm:spPr/>
      <dgm:t>
        <a:bodyPr/>
        <a:lstStyle/>
        <a:p>
          <a:r>
            <a:rPr lang="en-US"/>
            <a:t>1</a:t>
          </a:r>
        </a:p>
      </dgm:t>
    </dgm:pt>
    <dgm:pt modelId="{5F78CB3F-853C-4D3B-874F-3CDFEFF69E35}">
      <dgm:prSet/>
      <dgm:spPr/>
      <dgm:t>
        <a:bodyPr/>
        <a:lstStyle/>
        <a:p>
          <a:r>
            <a:rPr lang="en-GB"/>
            <a:t>Address wellbeing strategically (not superficially).</a:t>
          </a:r>
          <a:endParaRPr lang="en-US"/>
        </a:p>
      </dgm:t>
    </dgm:pt>
    <dgm:pt modelId="{00DAA866-6610-4AE1-85B5-26D34932312D}" type="parTrans" cxnId="{B3F30DA2-738C-45A0-A02D-70C922077FD6}">
      <dgm:prSet/>
      <dgm:spPr/>
      <dgm:t>
        <a:bodyPr/>
        <a:lstStyle/>
        <a:p>
          <a:endParaRPr lang="en-US"/>
        </a:p>
      </dgm:t>
    </dgm:pt>
    <dgm:pt modelId="{B72C6A5E-AF9C-471D-82C6-C2ABC7DD1AAE}" type="sibTrans" cxnId="{B3F30DA2-738C-45A0-A02D-70C922077FD6}">
      <dgm:prSet phldrT="2" phldr="0"/>
      <dgm:spPr/>
      <dgm:t>
        <a:bodyPr/>
        <a:lstStyle/>
        <a:p>
          <a:r>
            <a:rPr lang="en-US"/>
            <a:t>2</a:t>
          </a:r>
        </a:p>
      </dgm:t>
    </dgm:pt>
    <dgm:pt modelId="{7C4E5A56-0168-468A-91A1-EA0269EE3A35}">
      <dgm:prSet/>
      <dgm:spPr/>
      <dgm:t>
        <a:bodyPr/>
        <a:lstStyle/>
        <a:p>
          <a:r>
            <a:rPr lang="en-GB"/>
            <a:t>Enable flexible working opportunities. </a:t>
          </a:r>
          <a:endParaRPr lang="en-US"/>
        </a:p>
      </dgm:t>
    </dgm:pt>
    <dgm:pt modelId="{715EFA48-68DA-4F6B-A885-3FDA6C974E70}" type="parTrans" cxnId="{E6873702-CC11-49B0-B6A1-79295A34FAE4}">
      <dgm:prSet/>
      <dgm:spPr/>
      <dgm:t>
        <a:bodyPr/>
        <a:lstStyle/>
        <a:p>
          <a:endParaRPr lang="en-US"/>
        </a:p>
      </dgm:t>
    </dgm:pt>
    <dgm:pt modelId="{10258B3A-1747-4AE7-A8EF-26C19BC7A3E1}" type="sibTrans" cxnId="{E6873702-CC11-49B0-B6A1-79295A34FAE4}">
      <dgm:prSet phldrT="3" phldr="0"/>
      <dgm:spPr/>
      <dgm:t>
        <a:bodyPr/>
        <a:lstStyle/>
        <a:p>
          <a:r>
            <a:rPr lang="en-US"/>
            <a:t>3</a:t>
          </a:r>
        </a:p>
      </dgm:t>
    </dgm:pt>
    <dgm:pt modelId="{8445FD86-0820-48D2-BB13-7D1C3DF4ECFC}">
      <dgm:prSet/>
      <dgm:spPr/>
      <dgm:t>
        <a:bodyPr/>
        <a:lstStyle/>
        <a:p>
          <a:r>
            <a:rPr lang="en-GB"/>
            <a:t>Invest in relationships with pupils and parents. </a:t>
          </a:r>
          <a:endParaRPr lang="en-US"/>
        </a:p>
      </dgm:t>
    </dgm:pt>
    <dgm:pt modelId="{83711D6D-4A11-48C0-9B25-9E7D348B18BE}" type="parTrans" cxnId="{C229D086-7B4C-4C37-BD00-BB9D53D17A9D}">
      <dgm:prSet/>
      <dgm:spPr/>
      <dgm:t>
        <a:bodyPr/>
        <a:lstStyle/>
        <a:p>
          <a:endParaRPr lang="en-US"/>
        </a:p>
      </dgm:t>
    </dgm:pt>
    <dgm:pt modelId="{121FAC1B-EF7D-40CC-98AD-09F237C53A75}" type="sibTrans" cxnId="{C229D086-7B4C-4C37-BD00-BB9D53D17A9D}">
      <dgm:prSet phldrT="4" phldr="0"/>
      <dgm:spPr/>
      <dgm:t>
        <a:bodyPr/>
        <a:lstStyle/>
        <a:p>
          <a:r>
            <a:rPr lang="en-US"/>
            <a:t>4</a:t>
          </a:r>
        </a:p>
      </dgm:t>
    </dgm:pt>
    <dgm:pt modelId="{9541567C-19F5-43B9-BC58-964F2E697849}">
      <dgm:prSet/>
      <dgm:spPr/>
      <dgm:t>
        <a:bodyPr/>
        <a:lstStyle/>
        <a:p>
          <a:r>
            <a:rPr lang="en-GB"/>
            <a:t>Provide opportunities for professional growth. </a:t>
          </a:r>
          <a:endParaRPr lang="en-US"/>
        </a:p>
      </dgm:t>
    </dgm:pt>
    <dgm:pt modelId="{E923F028-D9D2-4DDE-8085-7A0DF3956A56}" type="parTrans" cxnId="{A9E9F5F0-BD61-451C-96CE-C90AF6468CA2}">
      <dgm:prSet/>
      <dgm:spPr/>
      <dgm:t>
        <a:bodyPr/>
        <a:lstStyle/>
        <a:p>
          <a:endParaRPr lang="en-US"/>
        </a:p>
      </dgm:t>
    </dgm:pt>
    <dgm:pt modelId="{C75CBBF6-1E5B-46F3-B74D-2CF07FC4D3D3}" type="sibTrans" cxnId="{A9E9F5F0-BD61-451C-96CE-C90AF6468CA2}">
      <dgm:prSet phldrT="5" phldr="0"/>
      <dgm:spPr/>
      <dgm:t>
        <a:bodyPr/>
        <a:lstStyle/>
        <a:p>
          <a:r>
            <a:rPr lang="en-US"/>
            <a:t>5</a:t>
          </a:r>
        </a:p>
      </dgm:t>
    </dgm:pt>
    <dgm:pt modelId="{3B3EA348-532F-47E1-8042-2813BF5B8ACB}" type="pres">
      <dgm:prSet presAssocID="{110B0EA5-6B23-474D-BD98-B7412C51914C}" presName="Name0" presStyleCnt="0">
        <dgm:presLayoutVars>
          <dgm:animLvl val="lvl"/>
          <dgm:resizeHandles val="exact"/>
        </dgm:presLayoutVars>
      </dgm:prSet>
      <dgm:spPr/>
    </dgm:pt>
    <dgm:pt modelId="{6165185D-B211-4297-B822-1178AB8AE04D}" type="pres">
      <dgm:prSet presAssocID="{8AEB1ECD-D96D-40E3-A30F-6DEC190D0DA5}" presName="compositeNode" presStyleCnt="0">
        <dgm:presLayoutVars>
          <dgm:bulletEnabled val="1"/>
        </dgm:presLayoutVars>
      </dgm:prSet>
      <dgm:spPr/>
    </dgm:pt>
    <dgm:pt modelId="{721E1325-018F-4AE4-9BAE-0CC3EACA57FA}" type="pres">
      <dgm:prSet presAssocID="{8AEB1ECD-D96D-40E3-A30F-6DEC190D0DA5}" presName="bgRect" presStyleLbl="bgAccFollowNode1" presStyleIdx="0" presStyleCnt="5"/>
      <dgm:spPr/>
    </dgm:pt>
    <dgm:pt modelId="{27E33AB2-B8DD-4DF9-AE75-EB817E61F972}" type="pres">
      <dgm:prSet presAssocID="{A518E52A-E291-4570-BDFD-44A01BD3C26A}" presName="sibTransNodeCircle" presStyleLbl="alignNode1" presStyleIdx="0" presStyleCnt="10">
        <dgm:presLayoutVars>
          <dgm:chMax val="0"/>
          <dgm:bulletEnabled/>
        </dgm:presLayoutVars>
      </dgm:prSet>
      <dgm:spPr/>
    </dgm:pt>
    <dgm:pt modelId="{75A6EF33-DA73-464A-950F-19B77AE3A9E5}" type="pres">
      <dgm:prSet presAssocID="{8AEB1ECD-D96D-40E3-A30F-6DEC190D0DA5}" presName="bottomLine" presStyleLbl="alignNode1" presStyleIdx="1" presStyleCnt="10">
        <dgm:presLayoutVars/>
      </dgm:prSet>
      <dgm:spPr/>
    </dgm:pt>
    <dgm:pt modelId="{5FD19823-F9CE-45E4-8330-3EE8E0017589}" type="pres">
      <dgm:prSet presAssocID="{8AEB1ECD-D96D-40E3-A30F-6DEC190D0DA5}" presName="nodeText" presStyleLbl="bgAccFollowNode1" presStyleIdx="0" presStyleCnt="5">
        <dgm:presLayoutVars>
          <dgm:bulletEnabled val="1"/>
        </dgm:presLayoutVars>
      </dgm:prSet>
      <dgm:spPr/>
    </dgm:pt>
    <dgm:pt modelId="{54FEBA1C-9AA3-4921-9041-4A378D03DED8}" type="pres">
      <dgm:prSet presAssocID="{A518E52A-E291-4570-BDFD-44A01BD3C26A}" presName="sibTrans" presStyleCnt="0"/>
      <dgm:spPr/>
    </dgm:pt>
    <dgm:pt modelId="{BF09A0DF-246D-47AB-BEB8-FA1CB0425992}" type="pres">
      <dgm:prSet presAssocID="{5F78CB3F-853C-4D3B-874F-3CDFEFF69E35}" presName="compositeNode" presStyleCnt="0">
        <dgm:presLayoutVars>
          <dgm:bulletEnabled val="1"/>
        </dgm:presLayoutVars>
      </dgm:prSet>
      <dgm:spPr/>
    </dgm:pt>
    <dgm:pt modelId="{1D60CF64-5C0A-47DB-9B0B-F968BAD8D0D3}" type="pres">
      <dgm:prSet presAssocID="{5F78CB3F-853C-4D3B-874F-3CDFEFF69E35}" presName="bgRect" presStyleLbl="bgAccFollowNode1" presStyleIdx="1" presStyleCnt="5"/>
      <dgm:spPr/>
    </dgm:pt>
    <dgm:pt modelId="{18F1858A-580C-472F-BD51-D8D3D98BF28C}" type="pres">
      <dgm:prSet presAssocID="{B72C6A5E-AF9C-471D-82C6-C2ABC7DD1AAE}" presName="sibTransNodeCircle" presStyleLbl="alignNode1" presStyleIdx="2" presStyleCnt="10">
        <dgm:presLayoutVars>
          <dgm:chMax val="0"/>
          <dgm:bulletEnabled/>
        </dgm:presLayoutVars>
      </dgm:prSet>
      <dgm:spPr/>
    </dgm:pt>
    <dgm:pt modelId="{FD996986-D6FC-4D33-905C-EE5671437943}" type="pres">
      <dgm:prSet presAssocID="{5F78CB3F-853C-4D3B-874F-3CDFEFF69E35}" presName="bottomLine" presStyleLbl="alignNode1" presStyleIdx="3" presStyleCnt="10">
        <dgm:presLayoutVars/>
      </dgm:prSet>
      <dgm:spPr/>
    </dgm:pt>
    <dgm:pt modelId="{E3115C41-03EF-48FC-8748-3C272669EB1A}" type="pres">
      <dgm:prSet presAssocID="{5F78CB3F-853C-4D3B-874F-3CDFEFF69E35}" presName="nodeText" presStyleLbl="bgAccFollowNode1" presStyleIdx="1" presStyleCnt="5">
        <dgm:presLayoutVars>
          <dgm:bulletEnabled val="1"/>
        </dgm:presLayoutVars>
      </dgm:prSet>
      <dgm:spPr/>
    </dgm:pt>
    <dgm:pt modelId="{8DD38C7D-C446-4A2D-88C0-FD70C15939BD}" type="pres">
      <dgm:prSet presAssocID="{B72C6A5E-AF9C-471D-82C6-C2ABC7DD1AAE}" presName="sibTrans" presStyleCnt="0"/>
      <dgm:spPr/>
    </dgm:pt>
    <dgm:pt modelId="{BC69D6C8-007B-4D17-85C1-39AD7AAF8841}" type="pres">
      <dgm:prSet presAssocID="{7C4E5A56-0168-468A-91A1-EA0269EE3A35}" presName="compositeNode" presStyleCnt="0">
        <dgm:presLayoutVars>
          <dgm:bulletEnabled val="1"/>
        </dgm:presLayoutVars>
      </dgm:prSet>
      <dgm:spPr/>
    </dgm:pt>
    <dgm:pt modelId="{E777A746-7130-41BB-A9C5-A994D58CB105}" type="pres">
      <dgm:prSet presAssocID="{7C4E5A56-0168-468A-91A1-EA0269EE3A35}" presName="bgRect" presStyleLbl="bgAccFollowNode1" presStyleIdx="2" presStyleCnt="5"/>
      <dgm:spPr/>
    </dgm:pt>
    <dgm:pt modelId="{3EE32013-E444-47AC-BA72-E5E5F1904A39}" type="pres">
      <dgm:prSet presAssocID="{10258B3A-1747-4AE7-A8EF-26C19BC7A3E1}" presName="sibTransNodeCircle" presStyleLbl="alignNode1" presStyleIdx="4" presStyleCnt="10">
        <dgm:presLayoutVars>
          <dgm:chMax val="0"/>
          <dgm:bulletEnabled/>
        </dgm:presLayoutVars>
      </dgm:prSet>
      <dgm:spPr/>
    </dgm:pt>
    <dgm:pt modelId="{9F57B726-E615-4566-A6AF-8117E973FEE3}" type="pres">
      <dgm:prSet presAssocID="{7C4E5A56-0168-468A-91A1-EA0269EE3A35}" presName="bottomLine" presStyleLbl="alignNode1" presStyleIdx="5" presStyleCnt="10">
        <dgm:presLayoutVars/>
      </dgm:prSet>
      <dgm:spPr/>
    </dgm:pt>
    <dgm:pt modelId="{EDFF88A5-83B4-4EEB-B774-6531DC10B4EE}" type="pres">
      <dgm:prSet presAssocID="{7C4E5A56-0168-468A-91A1-EA0269EE3A35}" presName="nodeText" presStyleLbl="bgAccFollowNode1" presStyleIdx="2" presStyleCnt="5">
        <dgm:presLayoutVars>
          <dgm:bulletEnabled val="1"/>
        </dgm:presLayoutVars>
      </dgm:prSet>
      <dgm:spPr/>
    </dgm:pt>
    <dgm:pt modelId="{BB529056-61BC-4006-BA65-870CF1A0212F}" type="pres">
      <dgm:prSet presAssocID="{10258B3A-1747-4AE7-A8EF-26C19BC7A3E1}" presName="sibTrans" presStyleCnt="0"/>
      <dgm:spPr/>
    </dgm:pt>
    <dgm:pt modelId="{09A16A23-DE04-4C12-9061-D5B3482FD62B}" type="pres">
      <dgm:prSet presAssocID="{8445FD86-0820-48D2-BB13-7D1C3DF4ECFC}" presName="compositeNode" presStyleCnt="0">
        <dgm:presLayoutVars>
          <dgm:bulletEnabled val="1"/>
        </dgm:presLayoutVars>
      </dgm:prSet>
      <dgm:spPr/>
    </dgm:pt>
    <dgm:pt modelId="{155BB440-2C6D-4E0B-B185-6C5DA98EBD58}" type="pres">
      <dgm:prSet presAssocID="{8445FD86-0820-48D2-BB13-7D1C3DF4ECFC}" presName="bgRect" presStyleLbl="bgAccFollowNode1" presStyleIdx="3" presStyleCnt="5"/>
      <dgm:spPr/>
    </dgm:pt>
    <dgm:pt modelId="{1E87277E-097E-4869-AB73-784F3FB2151F}" type="pres">
      <dgm:prSet presAssocID="{121FAC1B-EF7D-40CC-98AD-09F237C53A75}" presName="sibTransNodeCircle" presStyleLbl="alignNode1" presStyleIdx="6" presStyleCnt="10">
        <dgm:presLayoutVars>
          <dgm:chMax val="0"/>
          <dgm:bulletEnabled/>
        </dgm:presLayoutVars>
      </dgm:prSet>
      <dgm:spPr/>
    </dgm:pt>
    <dgm:pt modelId="{7D21B702-13EC-4AB8-9D20-65B003B44909}" type="pres">
      <dgm:prSet presAssocID="{8445FD86-0820-48D2-BB13-7D1C3DF4ECFC}" presName="bottomLine" presStyleLbl="alignNode1" presStyleIdx="7" presStyleCnt="10">
        <dgm:presLayoutVars/>
      </dgm:prSet>
      <dgm:spPr/>
    </dgm:pt>
    <dgm:pt modelId="{FF66D7FB-1348-4C14-BE9C-231D978FA57B}" type="pres">
      <dgm:prSet presAssocID="{8445FD86-0820-48D2-BB13-7D1C3DF4ECFC}" presName="nodeText" presStyleLbl="bgAccFollowNode1" presStyleIdx="3" presStyleCnt="5">
        <dgm:presLayoutVars>
          <dgm:bulletEnabled val="1"/>
        </dgm:presLayoutVars>
      </dgm:prSet>
      <dgm:spPr/>
    </dgm:pt>
    <dgm:pt modelId="{BF6C50B4-D7CB-4D57-9733-6368EFCC8D8B}" type="pres">
      <dgm:prSet presAssocID="{121FAC1B-EF7D-40CC-98AD-09F237C53A75}" presName="sibTrans" presStyleCnt="0"/>
      <dgm:spPr/>
    </dgm:pt>
    <dgm:pt modelId="{FB5F6700-53B5-432D-B4F3-1584CB9E9CB3}" type="pres">
      <dgm:prSet presAssocID="{9541567C-19F5-43B9-BC58-964F2E697849}" presName="compositeNode" presStyleCnt="0">
        <dgm:presLayoutVars>
          <dgm:bulletEnabled val="1"/>
        </dgm:presLayoutVars>
      </dgm:prSet>
      <dgm:spPr/>
    </dgm:pt>
    <dgm:pt modelId="{D99A979C-69C5-40E7-A01A-978EAE202830}" type="pres">
      <dgm:prSet presAssocID="{9541567C-19F5-43B9-BC58-964F2E697849}" presName="bgRect" presStyleLbl="bgAccFollowNode1" presStyleIdx="4" presStyleCnt="5"/>
      <dgm:spPr/>
    </dgm:pt>
    <dgm:pt modelId="{ED5EEA5E-C62B-450E-BE28-69C48499B6FE}" type="pres">
      <dgm:prSet presAssocID="{C75CBBF6-1E5B-46F3-B74D-2CF07FC4D3D3}" presName="sibTransNodeCircle" presStyleLbl="alignNode1" presStyleIdx="8" presStyleCnt="10">
        <dgm:presLayoutVars>
          <dgm:chMax val="0"/>
          <dgm:bulletEnabled/>
        </dgm:presLayoutVars>
      </dgm:prSet>
      <dgm:spPr/>
    </dgm:pt>
    <dgm:pt modelId="{A8A1DFB2-654B-4BED-923D-A744855072FB}" type="pres">
      <dgm:prSet presAssocID="{9541567C-19F5-43B9-BC58-964F2E697849}" presName="bottomLine" presStyleLbl="alignNode1" presStyleIdx="9" presStyleCnt="10">
        <dgm:presLayoutVars/>
      </dgm:prSet>
      <dgm:spPr/>
    </dgm:pt>
    <dgm:pt modelId="{5E910F04-345E-4669-B250-DE9986D3F7AB}" type="pres">
      <dgm:prSet presAssocID="{9541567C-19F5-43B9-BC58-964F2E697849}" presName="nodeText" presStyleLbl="bgAccFollowNode1" presStyleIdx="4" presStyleCnt="5">
        <dgm:presLayoutVars>
          <dgm:bulletEnabled val="1"/>
        </dgm:presLayoutVars>
      </dgm:prSet>
      <dgm:spPr/>
    </dgm:pt>
  </dgm:ptLst>
  <dgm:cxnLst>
    <dgm:cxn modelId="{39786200-22D7-481D-B310-A89F5F46E1FA}" type="presOf" srcId="{7C4E5A56-0168-468A-91A1-EA0269EE3A35}" destId="{EDFF88A5-83B4-4EEB-B774-6531DC10B4EE}" srcOrd="1" destOrd="0" presId="urn:microsoft.com/office/officeart/2016/7/layout/BasicLinearProcessNumbered"/>
    <dgm:cxn modelId="{E6873702-CC11-49B0-B6A1-79295A34FAE4}" srcId="{110B0EA5-6B23-474D-BD98-B7412C51914C}" destId="{7C4E5A56-0168-468A-91A1-EA0269EE3A35}" srcOrd="2" destOrd="0" parTransId="{715EFA48-68DA-4F6B-A885-3FDA6C974E70}" sibTransId="{10258B3A-1747-4AE7-A8EF-26C19BC7A3E1}"/>
    <dgm:cxn modelId="{23ADF002-3959-419C-866B-CD9C921019F9}" type="presOf" srcId="{121FAC1B-EF7D-40CC-98AD-09F237C53A75}" destId="{1E87277E-097E-4869-AB73-784F3FB2151F}" srcOrd="0" destOrd="0" presId="urn:microsoft.com/office/officeart/2016/7/layout/BasicLinearProcessNumbered"/>
    <dgm:cxn modelId="{16038320-7FDF-4540-867C-D64C26BC56E0}" type="presOf" srcId="{8445FD86-0820-48D2-BB13-7D1C3DF4ECFC}" destId="{155BB440-2C6D-4E0B-B185-6C5DA98EBD58}" srcOrd="0" destOrd="0" presId="urn:microsoft.com/office/officeart/2016/7/layout/BasicLinearProcessNumbered"/>
    <dgm:cxn modelId="{C401FE29-2263-4598-8F70-490F6E134155}" type="presOf" srcId="{9541567C-19F5-43B9-BC58-964F2E697849}" destId="{D99A979C-69C5-40E7-A01A-978EAE202830}" srcOrd="0" destOrd="0" presId="urn:microsoft.com/office/officeart/2016/7/layout/BasicLinearProcessNumbered"/>
    <dgm:cxn modelId="{9F56B42B-D2C7-48EA-B558-2A2E760EFEB9}" type="presOf" srcId="{5F78CB3F-853C-4D3B-874F-3CDFEFF69E35}" destId="{E3115C41-03EF-48FC-8748-3C272669EB1A}" srcOrd="1" destOrd="0" presId="urn:microsoft.com/office/officeart/2016/7/layout/BasicLinearProcessNumbered"/>
    <dgm:cxn modelId="{D32E9034-5C6F-47F8-96C6-DB685AEC720D}" type="presOf" srcId="{8445FD86-0820-48D2-BB13-7D1C3DF4ECFC}" destId="{FF66D7FB-1348-4C14-BE9C-231D978FA57B}" srcOrd="1" destOrd="0" presId="urn:microsoft.com/office/officeart/2016/7/layout/BasicLinearProcessNumbered"/>
    <dgm:cxn modelId="{68EA3C3C-BEC8-46D0-882A-225AEE35ED48}" type="presOf" srcId="{5F78CB3F-853C-4D3B-874F-3CDFEFF69E35}" destId="{1D60CF64-5C0A-47DB-9B0B-F968BAD8D0D3}" srcOrd="0" destOrd="0" presId="urn:microsoft.com/office/officeart/2016/7/layout/BasicLinearProcessNumbered"/>
    <dgm:cxn modelId="{A8246847-7AD0-4C51-93AB-8765580A7E4B}" type="presOf" srcId="{7C4E5A56-0168-468A-91A1-EA0269EE3A35}" destId="{E777A746-7130-41BB-A9C5-A994D58CB105}" srcOrd="0" destOrd="0" presId="urn:microsoft.com/office/officeart/2016/7/layout/BasicLinearProcessNumbered"/>
    <dgm:cxn modelId="{F3A20E78-5E09-4688-BF06-916D8C7D3F99}" type="presOf" srcId="{C75CBBF6-1E5B-46F3-B74D-2CF07FC4D3D3}" destId="{ED5EEA5E-C62B-450E-BE28-69C48499B6FE}" srcOrd="0" destOrd="0" presId="urn:microsoft.com/office/officeart/2016/7/layout/BasicLinearProcessNumbered"/>
    <dgm:cxn modelId="{BA54ED7C-74CE-4455-B363-A1F699C1D246}" type="presOf" srcId="{8AEB1ECD-D96D-40E3-A30F-6DEC190D0DA5}" destId="{5FD19823-F9CE-45E4-8330-3EE8E0017589}" srcOrd="1" destOrd="0" presId="urn:microsoft.com/office/officeart/2016/7/layout/BasicLinearProcessNumbered"/>
    <dgm:cxn modelId="{C229D086-7B4C-4C37-BD00-BB9D53D17A9D}" srcId="{110B0EA5-6B23-474D-BD98-B7412C51914C}" destId="{8445FD86-0820-48D2-BB13-7D1C3DF4ECFC}" srcOrd="3" destOrd="0" parTransId="{83711D6D-4A11-48C0-9B25-9E7D348B18BE}" sibTransId="{121FAC1B-EF7D-40CC-98AD-09F237C53A75}"/>
    <dgm:cxn modelId="{37597487-E891-49F2-B97A-C7015AE8E96A}" type="presOf" srcId="{8AEB1ECD-D96D-40E3-A30F-6DEC190D0DA5}" destId="{721E1325-018F-4AE4-9BAE-0CC3EACA57FA}" srcOrd="0" destOrd="0" presId="urn:microsoft.com/office/officeart/2016/7/layout/BasicLinearProcessNumbered"/>
    <dgm:cxn modelId="{20A10D95-CCB2-411C-A41D-A45561B20CD9}" type="presOf" srcId="{B72C6A5E-AF9C-471D-82C6-C2ABC7DD1AAE}" destId="{18F1858A-580C-472F-BD51-D8D3D98BF28C}" srcOrd="0" destOrd="0" presId="urn:microsoft.com/office/officeart/2016/7/layout/BasicLinearProcessNumbered"/>
    <dgm:cxn modelId="{0D04D096-BA99-454F-95F9-A2D5F11DB073}" type="presOf" srcId="{10258B3A-1747-4AE7-A8EF-26C19BC7A3E1}" destId="{3EE32013-E444-47AC-BA72-E5E5F1904A39}" srcOrd="0" destOrd="0" presId="urn:microsoft.com/office/officeart/2016/7/layout/BasicLinearProcessNumbered"/>
    <dgm:cxn modelId="{2EDE679A-6FA6-46AD-839E-6658150D0B7A}" type="presOf" srcId="{A518E52A-E291-4570-BDFD-44A01BD3C26A}" destId="{27E33AB2-B8DD-4DF9-AE75-EB817E61F972}" srcOrd="0" destOrd="0" presId="urn:microsoft.com/office/officeart/2016/7/layout/BasicLinearProcessNumbered"/>
    <dgm:cxn modelId="{B3F30DA2-738C-45A0-A02D-70C922077FD6}" srcId="{110B0EA5-6B23-474D-BD98-B7412C51914C}" destId="{5F78CB3F-853C-4D3B-874F-3CDFEFF69E35}" srcOrd="1" destOrd="0" parTransId="{00DAA866-6610-4AE1-85B5-26D34932312D}" sibTransId="{B72C6A5E-AF9C-471D-82C6-C2ABC7DD1AAE}"/>
    <dgm:cxn modelId="{D22963CB-3DDC-4C1F-A08F-CE5F433A7CAA}" srcId="{110B0EA5-6B23-474D-BD98-B7412C51914C}" destId="{8AEB1ECD-D96D-40E3-A30F-6DEC190D0DA5}" srcOrd="0" destOrd="0" parTransId="{AE69FC12-0A89-4296-8534-BE68D2F06E46}" sibTransId="{A518E52A-E291-4570-BDFD-44A01BD3C26A}"/>
    <dgm:cxn modelId="{561567EA-B82D-4F76-B66D-B160B7E53268}" type="presOf" srcId="{110B0EA5-6B23-474D-BD98-B7412C51914C}" destId="{3B3EA348-532F-47E1-8042-2813BF5B8ACB}" srcOrd="0" destOrd="0" presId="urn:microsoft.com/office/officeart/2016/7/layout/BasicLinearProcessNumbered"/>
    <dgm:cxn modelId="{A9E9F5F0-BD61-451C-96CE-C90AF6468CA2}" srcId="{110B0EA5-6B23-474D-BD98-B7412C51914C}" destId="{9541567C-19F5-43B9-BC58-964F2E697849}" srcOrd="4" destOrd="0" parTransId="{E923F028-D9D2-4DDE-8085-7A0DF3956A56}" sibTransId="{C75CBBF6-1E5B-46F3-B74D-2CF07FC4D3D3}"/>
    <dgm:cxn modelId="{04AD1FF3-2368-44C4-A05B-11EEBDE8733F}" type="presOf" srcId="{9541567C-19F5-43B9-BC58-964F2E697849}" destId="{5E910F04-345E-4669-B250-DE9986D3F7AB}" srcOrd="1" destOrd="0" presId="urn:microsoft.com/office/officeart/2016/7/layout/BasicLinearProcessNumbered"/>
    <dgm:cxn modelId="{1D297EB5-0A6E-4DFE-980E-555F1A0A9E89}" type="presParOf" srcId="{3B3EA348-532F-47E1-8042-2813BF5B8ACB}" destId="{6165185D-B211-4297-B822-1178AB8AE04D}" srcOrd="0" destOrd="0" presId="urn:microsoft.com/office/officeart/2016/7/layout/BasicLinearProcessNumbered"/>
    <dgm:cxn modelId="{EB6AF108-7C63-4704-8CDC-1626D54C46FC}" type="presParOf" srcId="{6165185D-B211-4297-B822-1178AB8AE04D}" destId="{721E1325-018F-4AE4-9BAE-0CC3EACA57FA}" srcOrd="0" destOrd="0" presId="urn:microsoft.com/office/officeart/2016/7/layout/BasicLinearProcessNumbered"/>
    <dgm:cxn modelId="{6E7D8C3B-481B-4E72-B091-32A64923172B}" type="presParOf" srcId="{6165185D-B211-4297-B822-1178AB8AE04D}" destId="{27E33AB2-B8DD-4DF9-AE75-EB817E61F972}" srcOrd="1" destOrd="0" presId="urn:microsoft.com/office/officeart/2016/7/layout/BasicLinearProcessNumbered"/>
    <dgm:cxn modelId="{36249411-BA12-4107-9AB6-31A96C9F72FD}" type="presParOf" srcId="{6165185D-B211-4297-B822-1178AB8AE04D}" destId="{75A6EF33-DA73-464A-950F-19B77AE3A9E5}" srcOrd="2" destOrd="0" presId="urn:microsoft.com/office/officeart/2016/7/layout/BasicLinearProcessNumbered"/>
    <dgm:cxn modelId="{C7295F75-E751-4D97-886C-B36CBB51D23F}" type="presParOf" srcId="{6165185D-B211-4297-B822-1178AB8AE04D}" destId="{5FD19823-F9CE-45E4-8330-3EE8E0017589}" srcOrd="3" destOrd="0" presId="urn:microsoft.com/office/officeart/2016/7/layout/BasicLinearProcessNumbered"/>
    <dgm:cxn modelId="{5496828C-55E4-4970-9C96-99D33DFCEB01}" type="presParOf" srcId="{3B3EA348-532F-47E1-8042-2813BF5B8ACB}" destId="{54FEBA1C-9AA3-4921-9041-4A378D03DED8}" srcOrd="1" destOrd="0" presId="urn:microsoft.com/office/officeart/2016/7/layout/BasicLinearProcessNumbered"/>
    <dgm:cxn modelId="{8D12E83B-FCED-4C74-B2CD-2B623079A886}" type="presParOf" srcId="{3B3EA348-532F-47E1-8042-2813BF5B8ACB}" destId="{BF09A0DF-246D-47AB-BEB8-FA1CB0425992}" srcOrd="2" destOrd="0" presId="urn:microsoft.com/office/officeart/2016/7/layout/BasicLinearProcessNumbered"/>
    <dgm:cxn modelId="{0CF476DE-2879-49D1-AAE0-A9FF9C1DD17D}" type="presParOf" srcId="{BF09A0DF-246D-47AB-BEB8-FA1CB0425992}" destId="{1D60CF64-5C0A-47DB-9B0B-F968BAD8D0D3}" srcOrd="0" destOrd="0" presId="urn:microsoft.com/office/officeart/2016/7/layout/BasicLinearProcessNumbered"/>
    <dgm:cxn modelId="{54663CEA-6C64-472B-885A-B002B9A764F3}" type="presParOf" srcId="{BF09A0DF-246D-47AB-BEB8-FA1CB0425992}" destId="{18F1858A-580C-472F-BD51-D8D3D98BF28C}" srcOrd="1" destOrd="0" presId="urn:microsoft.com/office/officeart/2016/7/layout/BasicLinearProcessNumbered"/>
    <dgm:cxn modelId="{90D7FAE3-DC95-41F7-897B-C494EEFE6924}" type="presParOf" srcId="{BF09A0DF-246D-47AB-BEB8-FA1CB0425992}" destId="{FD996986-D6FC-4D33-905C-EE5671437943}" srcOrd="2" destOrd="0" presId="urn:microsoft.com/office/officeart/2016/7/layout/BasicLinearProcessNumbered"/>
    <dgm:cxn modelId="{9873BD6A-9487-4084-BAD3-A5A3C7C8DFF3}" type="presParOf" srcId="{BF09A0DF-246D-47AB-BEB8-FA1CB0425992}" destId="{E3115C41-03EF-48FC-8748-3C272669EB1A}" srcOrd="3" destOrd="0" presId="urn:microsoft.com/office/officeart/2016/7/layout/BasicLinearProcessNumbered"/>
    <dgm:cxn modelId="{7D3B0712-D06F-4DC3-95C3-D6CD51F59BF2}" type="presParOf" srcId="{3B3EA348-532F-47E1-8042-2813BF5B8ACB}" destId="{8DD38C7D-C446-4A2D-88C0-FD70C15939BD}" srcOrd="3" destOrd="0" presId="urn:microsoft.com/office/officeart/2016/7/layout/BasicLinearProcessNumbered"/>
    <dgm:cxn modelId="{54CEAAA5-7080-428B-8897-3FF8C5BB65F3}" type="presParOf" srcId="{3B3EA348-532F-47E1-8042-2813BF5B8ACB}" destId="{BC69D6C8-007B-4D17-85C1-39AD7AAF8841}" srcOrd="4" destOrd="0" presId="urn:microsoft.com/office/officeart/2016/7/layout/BasicLinearProcessNumbered"/>
    <dgm:cxn modelId="{112B5E60-81E6-4F1C-AB4C-700B6C7BED3F}" type="presParOf" srcId="{BC69D6C8-007B-4D17-85C1-39AD7AAF8841}" destId="{E777A746-7130-41BB-A9C5-A994D58CB105}" srcOrd="0" destOrd="0" presId="urn:microsoft.com/office/officeart/2016/7/layout/BasicLinearProcessNumbered"/>
    <dgm:cxn modelId="{512D9301-1244-40E0-A0B1-D3462A176454}" type="presParOf" srcId="{BC69D6C8-007B-4D17-85C1-39AD7AAF8841}" destId="{3EE32013-E444-47AC-BA72-E5E5F1904A39}" srcOrd="1" destOrd="0" presId="urn:microsoft.com/office/officeart/2016/7/layout/BasicLinearProcessNumbered"/>
    <dgm:cxn modelId="{E4DC0D7A-BDEF-4C90-A469-F0D51E17FD93}" type="presParOf" srcId="{BC69D6C8-007B-4D17-85C1-39AD7AAF8841}" destId="{9F57B726-E615-4566-A6AF-8117E973FEE3}" srcOrd="2" destOrd="0" presId="urn:microsoft.com/office/officeart/2016/7/layout/BasicLinearProcessNumbered"/>
    <dgm:cxn modelId="{352B4641-3619-4FD3-99D9-2588E5298D90}" type="presParOf" srcId="{BC69D6C8-007B-4D17-85C1-39AD7AAF8841}" destId="{EDFF88A5-83B4-4EEB-B774-6531DC10B4EE}" srcOrd="3" destOrd="0" presId="urn:microsoft.com/office/officeart/2016/7/layout/BasicLinearProcessNumbered"/>
    <dgm:cxn modelId="{7A399430-3B58-47BB-9CFD-FDDE73172368}" type="presParOf" srcId="{3B3EA348-532F-47E1-8042-2813BF5B8ACB}" destId="{BB529056-61BC-4006-BA65-870CF1A0212F}" srcOrd="5" destOrd="0" presId="urn:microsoft.com/office/officeart/2016/7/layout/BasicLinearProcessNumbered"/>
    <dgm:cxn modelId="{C68A1FE4-1110-4F54-BC7F-24141E733822}" type="presParOf" srcId="{3B3EA348-532F-47E1-8042-2813BF5B8ACB}" destId="{09A16A23-DE04-4C12-9061-D5B3482FD62B}" srcOrd="6" destOrd="0" presId="urn:microsoft.com/office/officeart/2016/7/layout/BasicLinearProcessNumbered"/>
    <dgm:cxn modelId="{753DB1E7-685B-43FA-8AC9-7A2B6CB81FCB}" type="presParOf" srcId="{09A16A23-DE04-4C12-9061-D5B3482FD62B}" destId="{155BB440-2C6D-4E0B-B185-6C5DA98EBD58}" srcOrd="0" destOrd="0" presId="urn:microsoft.com/office/officeart/2016/7/layout/BasicLinearProcessNumbered"/>
    <dgm:cxn modelId="{ADD4BDFC-D84D-4C62-817C-BE39B4801BEC}" type="presParOf" srcId="{09A16A23-DE04-4C12-9061-D5B3482FD62B}" destId="{1E87277E-097E-4869-AB73-784F3FB2151F}" srcOrd="1" destOrd="0" presId="urn:microsoft.com/office/officeart/2016/7/layout/BasicLinearProcessNumbered"/>
    <dgm:cxn modelId="{01281B7B-EA45-49AB-A831-2C05CC74E440}" type="presParOf" srcId="{09A16A23-DE04-4C12-9061-D5B3482FD62B}" destId="{7D21B702-13EC-4AB8-9D20-65B003B44909}" srcOrd="2" destOrd="0" presId="urn:microsoft.com/office/officeart/2016/7/layout/BasicLinearProcessNumbered"/>
    <dgm:cxn modelId="{28B0406E-7DBD-4903-858B-27BD8CEFBFF8}" type="presParOf" srcId="{09A16A23-DE04-4C12-9061-D5B3482FD62B}" destId="{FF66D7FB-1348-4C14-BE9C-231D978FA57B}" srcOrd="3" destOrd="0" presId="urn:microsoft.com/office/officeart/2016/7/layout/BasicLinearProcessNumbered"/>
    <dgm:cxn modelId="{DB29271B-D23C-458B-A746-52AB5EB676F2}" type="presParOf" srcId="{3B3EA348-532F-47E1-8042-2813BF5B8ACB}" destId="{BF6C50B4-D7CB-4D57-9733-6368EFCC8D8B}" srcOrd="7" destOrd="0" presId="urn:microsoft.com/office/officeart/2016/7/layout/BasicLinearProcessNumbered"/>
    <dgm:cxn modelId="{F06C064B-23DD-4FEA-9523-A2BCAACF6100}" type="presParOf" srcId="{3B3EA348-532F-47E1-8042-2813BF5B8ACB}" destId="{FB5F6700-53B5-432D-B4F3-1584CB9E9CB3}" srcOrd="8" destOrd="0" presId="urn:microsoft.com/office/officeart/2016/7/layout/BasicLinearProcessNumbered"/>
    <dgm:cxn modelId="{DE01ECC5-7E13-492B-8215-9AA66B147DBC}" type="presParOf" srcId="{FB5F6700-53B5-432D-B4F3-1584CB9E9CB3}" destId="{D99A979C-69C5-40E7-A01A-978EAE202830}" srcOrd="0" destOrd="0" presId="urn:microsoft.com/office/officeart/2016/7/layout/BasicLinearProcessNumbered"/>
    <dgm:cxn modelId="{B85D9E7B-C28E-4346-BD4E-FD626F9F3B7A}" type="presParOf" srcId="{FB5F6700-53B5-432D-B4F3-1584CB9E9CB3}" destId="{ED5EEA5E-C62B-450E-BE28-69C48499B6FE}" srcOrd="1" destOrd="0" presId="urn:microsoft.com/office/officeart/2016/7/layout/BasicLinearProcessNumbered"/>
    <dgm:cxn modelId="{98BC3A33-B486-468F-80C3-1E26930F1EFD}" type="presParOf" srcId="{FB5F6700-53B5-432D-B4F3-1584CB9E9CB3}" destId="{A8A1DFB2-654B-4BED-923D-A744855072FB}" srcOrd="2" destOrd="0" presId="urn:microsoft.com/office/officeart/2016/7/layout/BasicLinearProcessNumbered"/>
    <dgm:cxn modelId="{E1C558A9-757E-4D27-962D-17075068BE6D}" type="presParOf" srcId="{FB5F6700-53B5-432D-B4F3-1584CB9E9CB3}" destId="{5E910F04-345E-4669-B250-DE9986D3F7A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730D7-5B8C-429C-A925-7F883DE03F84}">
      <dsp:nvSpPr>
        <dsp:cNvPr id="0" name=""/>
        <dsp:cNvSpPr/>
      </dsp:nvSpPr>
      <dsp:spPr>
        <a:xfrm>
          <a:off x="24645" y="11"/>
          <a:ext cx="3270721" cy="196243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noProof="0"/>
            <a:t>40,813 </a:t>
          </a:r>
          <a:r>
            <a:rPr lang="en-GB" sz="2100" kern="1200" noProof="0" dirty="0"/>
            <a:t>teachers left the profession in 2024, compared to 41,736 entrants. </a:t>
          </a:r>
        </a:p>
      </dsp:txBody>
      <dsp:txXfrm>
        <a:off x="24645" y="11"/>
        <a:ext cx="3270721" cy="1962432"/>
      </dsp:txXfrm>
    </dsp:sp>
    <dsp:sp modelId="{44C7A56F-CFEC-43AE-AFED-A2D3E29EB453}">
      <dsp:nvSpPr>
        <dsp:cNvPr id="0" name=""/>
        <dsp:cNvSpPr/>
      </dsp:nvSpPr>
      <dsp:spPr>
        <a:xfrm>
          <a:off x="3622439" y="11"/>
          <a:ext cx="3270721" cy="196243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noProof="0" dirty="0"/>
            <a:t>Rising number of headteachers leaving. </a:t>
          </a:r>
        </a:p>
      </dsp:txBody>
      <dsp:txXfrm>
        <a:off x="3622439" y="11"/>
        <a:ext cx="3270721" cy="1962432"/>
      </dsp:txXfrm>
    </dsp:sp>
    <dsp:sp modelId="{D6F149CD-E8A1-4B0B-95FD-ED206428FC24}">
      <dsp:nvSpPr>
        <dsp:cNvPr id="0" name=""/>
        <dsp:cNvSpPr/>
      </dsp:nvSpPr>
      <dsp:spPr>
        <a:xfrm>
          <a:off x="7220232" y="11"/>
          <a:ext cx="3270721" cy="196243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noProof="0" dirty="0"/>
            <a:t>10 years after qualification, 59% of teachers remain in the profession. </a:t>
          </a:r>
        </a:p>
      </dsp:txBody>
      <dsp:txXfrm>
        <a:off x="7220232" y="11"/>
        <a:ext cx="3270721" cy="1962432"/>
      </dsp:txXfrm>
    </dsp:sp>
    <dsp:sp modelId="{5F315A9C-8DB5-4C64-85E8-58E856856777}">
      <dsp:nvSpPr>
        <dsp:cNvPr id="0" name=""/>
        <dsp:cNvSpPr/>
      </dsp:nvSpPr>
      <dsp:spPr>
        <a:xfrm>
          <a:off x="3620902" y="2270029"/>
          <a:ext cx="3270721" cy="196243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noProof="0" dirty="0"/>
            <a:t>Women aged 30-39 are the single biggest group that leave, totalling more than 9,000. </a:t>
          </a:r>
        </a:p>
      </dsp:txBody>
      <dsp:txXfrm>
        <a:off x="3620902" y="2270029"/>
        <a:ext cx="3270721" cy="1962432"/>
      </dsp:txXfrm>
    </dsp:sp>
    <dsp:sp modelId="{04E28B94-44C2-4B4C-8755-3B3756923F75}">
      <dsp:nvSpPr>
        <dsp:cNvPr id="0" name=""/>
        <dsp:cNvSpPr/>
      </dsp:nvSpPr>
      <dsp:spPr>
        <a:xfrm>
          <a:off x="0" y="2270029"/>
          <a:ext cx="3270721" cy="196243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noProof="0" dirty="0"/>
            <a:t>Teacher Wellbeing Index 2025 reports 76% of staff stressed, and 29% considering leaving due to pressures on their mental health and wellbeing. </a:t>
          </a:r>
        </a:p>
      </dsp:txBody>
      <dsp:txXfrm>
        <a:off x="0" y="2270029"/>
        <a:ext cx="3270721" cy="1962432"/>
      </dsp:txXfrm>
    </dsp:sp>
    <dsp:sp modelId="{C44C9638-53D5-4340-BF45-72BE8518BEC3}">
      <dsp:nvSpPr>
        <dsp:cNvPr id="0" name=""/>
        <dsp:cNvSpPr/>
      </dsp:nvSpPr>
      <dsp:spPr>
        <a:xfrm>
          <a:off x="7220232" y="2289516"/>
          <a:ext cx="3270721" cy="196243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Pay rises aren’t always an option – and wouldn’t necessarily solve the problem.</a:t>
          </a:r>
          <a:endParaRPr lang="en-GB" sz="2100" kern="1200" dirty="0"/>
        </a:p>
      </dsp:txBody>
      <dsp:txXfrm>
        <a:off x="7220232" y="2289516"/>
        <a:ext cx="3270721" cy="1962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E1325-018F-4AE4-9BAE-0CC3EACA57FA}">
      <dsp:nvSpPr>
        <dsp:cNvPr id="0" name=""/>
        <dsp:cNvSpPr/>
      </dsp:nvSpPr>
      <dsp:spPr>
        <a:xfrm>
          <a:off x="3594" y="612236"/>
          <a:ext cx="1946002" cy="2724403"/>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755650">
            <a:lnSpc>
              <a:spcPct val="90000"/>
            </a:lnSpc>
            <a:spcBef>
              <a:spcPct val="0"/>
            </a:spcBef>
            <a:spcAft>
              <a:spcPct val="35000"/>
            </a:spcAft>
            <a:buNone/>
          </a:pPr>
          <a:r>
            <a:rPr lang="en-GB" sz="1700" kern="1200"/>
            <a:t>Make workload more manageable and predictable.</a:t>
          </a:r>
          <a:endParaRPr lang="en-US" sz="1700" kern="1200"/>
        </a:p>
      </dsp:txBody>
      <dsp:txXfrm>
        <a:off x="3594" y="1647509"/>
        <a:ext cx="1946002" cy="1634641"/>
      </dsp:txXfrm>
    </dsp:sp>
    <dsp:sp modelId="{27E33AB2-B8DD-4DF9-AE75-EB817E61F972}">
      <dsp:nvSpPr>
        <dsp:cNvPr id="0" name=""/>
        <dsp:cNvSpPr/>
      </dsp:nvSpPr>
      <dsp:spPr>
        <a:xfrm>
          <a:off x="567934" y="884676"/>
          <a:ext cx="817320" cy="817320"/>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p>
      </dsp:txBody>
      <dsp:txXfrm>
        <a:off x="687628" y="1004370"/>
        <a:ext cx="577932" cy="577932"/>
      </dsp:txXfrm>
    </dsp:sp>
    <dsp:sp modelId="{75A6EF33-DA73-464A-950F-19B77AE3A9E5}">
      <dsp:nvSpPr>
        <dsp:cNvPr id="0" name=""/>
        <dsp:cNvSpPr/>
      </dsp:nvSpPr>
      <dsp:spPr>
        <a:xfrm>
          <a:off x="3594" y="3336567"/>
          <a:ext cx="1946002" cy="72"/>
        </a:xfrm>
        <a:prstGeom prst="rect">
          <a:avLst/>
        </a:prstGeom>
        <a:solidFill>
          <a:schemeClr val="accent2">
            <a:hueOff val="715957"/>
            <a:satOff val="-2055"/>
            <a:lumOff val="-3290"/>
            <a:alphaOff val="0"/>
          </a:schemeClr>
        </a:solidFill>
        <a:ln w="19050" cap="flat" cmpd="sng" algn="ctr">
          <a:solidFill>
            <a:schemeClr val="accent2">
              <a:hueOff val="715957"/>
              <a:satOff val="-2055"/>
              <a:lumOff val="-32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60CF64-5C0A-47DB-9B0B-F968BAD8D0D3}">
      <dsp:nvSpPr>
        <dsp:cNvPr id="0" name=""/>
        <dsp:cNvSpPr/>
      </dsp:nvSpPr>
      <dsp:spPr>
        <a:xfrm>
          <a:off x="2144196" y="612236"/>
          <a:ext cx="1946002" cy="2724403"/>
        </a:xfrm>
        <a:prstGeom prst="rect">
          <a:avLst/>
        </a:prstGeom>
        <a:solidFill>
          <a:schemeClr val="accent2">
            <a:tint val="40000"/>
            <a:alpha val="90000"/>
            <a:hueOff val="1683680"/>
            <a:satOff val="-15558"/>
            <a:lumOff val="-1754"/>
            <a:alphaOff val="0"/>
          </a:schemeClr>
        </a:solidFill>
        <a:ln w="19050" cap="flat" cmpd="sng" algn="ctr">
          <a:solidFill>
            <a:schemeClr val="accent2">
              <a:tint val="40000"/>
              <a:alpha val="90000"/>
              <a:hueOff val="1683680"/>
              <a:satOff val="-15558"/>
              <a:lumOff val="-17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755650">
            <a:lnSpc>
              <a:spcPct val="90000"/>
            </a:lnSpc>
            <a:spcBef>
              <a:spcPct val="0"/>
            </a:spcBef>
            <a:spcAft>
              <a:spcPct val="35000"/>
            </a:spcAft>
            <a:buNone/>
          </a:pPr>
          <a:r>
            <a:rPr lang="en-GB" sz="1700" kern="1200"/>
            <a:t>Address wellbeing strategically (not superficially).</a:t>
          </a:r>
          <a:endParaRPr lang="en-US" sz="1700" kern="1200"/>
        </a:p>
      </dsp:txBody>
      <dsp:txXfrm>
        <a:off x="2144196" y="1647509"/>
        <a:ext cx="1946002" cy="1634641"/>
      </dsp:txXfrm>
    </dsp:sp>
    <dsp:sp modelId="{18F1858A-580C-472F-BD51-D8D3D98BF28C}">
      <dsp:nvSpPr>
        <dsp:cNvPr id="0" name=""/>
        <dsp:cNvSpPr/>
      </dsp:nvSpPr>
      <dsp:spPr>
        <a:xfrm>
          <a:off x="2708537" y="884676"/>
          <a:ext cx="817320" cy="817320"/>
        </a:xfrm>
        <a:prstGeom prst="ellipse">
          <a:avLst/>
        </a:prstGeom>
        <a:solidFill>
          <a:schemeClr val="accent2">
            <a:hueOff val="1431914"/>
            <a:satOff val="-4110"/>
            <a:lumOff val="-6580"/>
            <a:alphaOff val="0"/>
          </a:schemeClr>
        </a:solidFill>
        <a:ln w="19050" cap="flat" cmpd="sng" algn="ctr">
          <a:solidFill>
            <a:schemeClr val="accent2">
              <a:hueOff val="1431914"/>
              <a:satOff val="-4110"/>
              <a:lumOff val="-65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p>
      </dsp:txBody>
      <dsp:txXfrm>
        <a:off x="2828231" y="1004370"/>
        <a:ext cx="577932" cy="577932"/>
      </dsp:txXfrm>
    </dsp:sp>
    <dsp:sp modelId="{FD996986-D6FC-4D33-905C-EE5671437943}">
      <dsp:nvSpPr>
        <dsp:cNvPr id="0" name=""/>
        <dsp:cNvSpPr/>
      </dsp:nvSpPr>
      <dsp:spPr>
        <a:xfrm>
          <a:off x="2144196" y="3336567"/>
          <a:ext cx="1946002" cy="72"/>
        </a:xfrm>
        <a:prstGeom prst="rect">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77A746-7130-41BB-A9C5-A994D58CB105}">
      <dsp:nvSpPr>
        <dsp:cNvPr id="0" name=""/>
        <dsp:cNvSpPr/>
      </dsp:nvSpPr>
      <dsp:spPr>
        <a:xfrm>
          <a:off x="4284798" y="612236"/>
          <a:ext cx="1946002" cy="2724403"/>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755650">
            <a:lnSpc>
              <a:spcPct val="90000"/>
            </a:lnSpc>
            <a:spcBef>
              <a:spcPct val="0"/>
            </a:spcBef>
            <a:spcAft>
              <a:spcPct val="35000"/>
            </a:spcAft>
            <a:buNone/>
          </a:pPr>
          <a:r>
            <a:rPr lang="en-GB" sz="1700" kern="1200"/>
            <a:t>Enable flexible working opportunities. </a:t>
          </a:r>
          <a:endParaRPr lang="en-US" sz="1700" kern="1200"/>
        </a:p>
      </dsp:txBody>
      <dsp:txXfrm>
        <a:off x="4284798" y="1647509"/>
        <a:ext cx="1946002" cy="1634641"/>
      </dsp:txXfrm>
    </dsp:sp>
    <dsp:sp modelId="{3EE32013-E444-47AC-BA72-E5E5F1904A39}">
      <dsp:nvSpPr>
        <dsp:cNvPr id="0" name=""/>
        <dsp:cNvSpPr/>
      </dsp:nvSpPr>
      <dsp:spPr>
        <a:xfrm>
          <a:off x="4849139" y="884676"/>
          <a:ext cx="817320" cy="817320"/>
        </a:xfrm>
        <a:prstGeom prst="ellipse">
          <a:avLst/>
        </a:prstGeom>
        <a:solidFill>
          <a:schemeClr val="accent2">
            <a:hueOff val="2863828"/>
            <a:satOff val="-8219"/>
            <a:lumOff val="-13160"/>
            <a:alphaOff val="0"/>
          </a:schemeClr>
        </a:solidFill>
        <a:ln w="19050" cap="flat" cmpd="sng" algn="ctr">
          <a:solidFill>
            <a:schemeClr val="accent2">
              <a:hueOff val="2863828"/>
              <a:satOff val="-8219"/>
              <a:lumOff val="-131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p>
      </dsp:txBody>
      <dsp:txXfrm>
        <a:off x="4968833" y="1004370"/>
        <a:ext cx="577932" cy="577932"/>
      </dsp:txXfrm>
    </dsp:sp>
    <dsp:sp modelId="{9F57B726-E615-4566-A6AF-8117E973FEE3}">
      <dsp:nvSpPr>
        <dsp:cNvPr id="0" name=""/>
        <dsp:cNvSpPr/>
      </dsp:nvSpPr>
      <dsp:spPr>
        <a:xfrm>
          <a:off x="4284798" y="3336567"/>
          <a:ext cx="1946002" cy="72"/>
        </a:xfrm>
        <a:prstGeom prst="rect">
          <a:avLst/>
        </a:prstGeom>
        <a:solidFill>
          <a:schemeClr val="accent2">
            <a:hueOff val="3579786"/>
            <a:satOff val="-10274"/>
            <a:lumOff val="-16449"/>
            <a:alphaOff val="0"/>
          </a:schemeClr>
        </a:solidFill>
        <a:ln w="19050" cap="flat" cmpd="sng" algn="ctr">
          <a:solidFill>
            <a:schemeClr val="accent2">
              <a:hueOff val="3579786"/>
              <a:satOff val="-10274"/>
              <a:lumOff val="-164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BB440-2C6D-4E0B-B185-6C5DA98EBD58}">
      <dsp:nvSpPr>
        <dsp:cNvPr id="0" name=""/>
        <dsp:cNvSpPr/>
      </dsp:nvSpPr>
      <dsp:spPr>
        <a:xfrm>
          <a:off x="6425401" y="612236"/>
          <a:ext cx="1946002" cy="2724403"/>
        </a:xfrm>
        <a:prstGeom prst="rect">
          <a:avLst/>
        </a:prstGeom>
        <a:solidFill>
          <a:schemeClr val="accent2">
            <a:tint val="40000"/>
            <a:alpha val="90000"/>
            <a:hueOff val="5051039"/>
            <a:satOff val="-46674"/>
            <a:lumOff val="-5261"/>
            <a:alphaOff val="0"/>
          </a:schemeClr>
        </a:solidFill>
        <a:ln w="19050" cap="flat" cmpd="sng" algn="ctr">
          <a:solidFill>
            <a:schemeClr val="accent2">
              <a:tint val="40000"/>
              <a:alpha val="90000"/>
              <a:hueOff val="5051039"/>
              <a:satOff val="-46674"/>
              <a:lumOff val="-52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755650">
            <a:lnSpc>
              <a:spcPct val="90000"/>
            </a:lnSpc>
            <a:spcBef>
              <a:spcPct val="0"/>
            </a:spcBef>
            <a:spcAft>
              <a:spcPct val="35000"/>
            </a:spcAft>
            <a:buNone/>
          </a:pPr>
          <a:r>
            <a:rPr lang="en-GB" sz="1700" kern="1200"/>
            <a:t>Invest in relationships with pupils and parents. </a:t>
          </a:r>
          <a:endParaRPr lang="en-US" sz="1700" kern="1200"/>
        </a:p>
      </dsp:txBody>
      <dsp:txXfrm>
        <a:off x="6425401" y="1647509"/>
        <a:ext cx="1946002" cy="1634641"/>
      </dsp:txXfrm>
    </dsp:sp>
    <dsp:sp modelId="{1E87277E-097E-4869-AB73-784F3FB2151F}">
      <dsp:nvSpPr>
        <dsp:cNvPr id="0" name=""/>
        <dsp:cNvSpPr/>
      </dsp:nvSpPr>
      <dsp:spPr>
        <a:xfrm>
          <a:off x="6989741" y="884676"/>
          <a:ext cx="817320" cy="817320"/>
        </a:xfrm>
        <a:prstGeom prst="ellips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p>
      </dsp:txBody>
      <dsp:txXfrm>
        <a:off x="7109435" y="1004370"/>
        <a:ext cx="577932" cy="577932"/>
      </dsp:txXfrm>
    </dsp:sp>
    <dsp:sp modelId="{7D21B702-13EC-4AB8-9D20-65B003B44909}">
      <dsp:nvSpPr>
        <dsp:cNvPr id="0" name=""/>
        <dsp:cNvSpPr/>
      </dsp:nvSpPr>
      <dsp:spPr>
        <a:xfrm>
          <a:off x="6425401" y="3336567"/>
          <a:ext cx="1946002" cy="72"/>
        </a:xfrm>
        <a:prstGeom prst="rect">
          <a:avLst/>
        </a:prstGeom>
        <a:solidFill>
          <a:schemeClr val="accent2">
            <a:hueOff val="5011700"/>
            <a:satOff val="-14383"/>
            <a:lumOff val="-23029"/>
            <a:alphaOff val="0"/>
          </a:schemeClr>
        </a:solidFill>
        <a:ln w="19050" cap="flat" cmpd="sng" algn="ctr">
          <a:solidFill>
            <a:schemeClr val="accent2">
              <a:hueOff val="5011700"/>
              <a:satOff val="-14383"/>
              <a:lumOff val="-23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9A979C-69C5-40E7-A01A-978EAE202830}">
      <dsp:nvSpPr>
        <dsp:cNvPr id="0" name=""/>
        <dsp:cNvSpPr/>
      </dsp:nvSpPr>
      <dsp:spPr>
        <a:xfrm>
          <a:off x="8566003" y="612236"/>
          <a:ext cx="1946002" cy="2724403"/>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755650">
            <a:lnSpc>
              <a:spcPct val="90000"/>
            </a:lnSpc>
            <a:spcBef>
              <a:spcPct val="0"/>
            </a:spcBef>
            <a:spcAft>
              <a:spcPct val="35000"/>
            </a:spcAft>
            <a:buNone/>
          </a:pPr>
          <a:r>
            <a:rPr lang="en-GB" sz="1700" kern="1200"/>
            <a:t>Provide opportunities for professional growth. </a:t>
          </a:r>
          <a:endParaRPr lang="en-US" sz="1700" kern="1200"/>
        </a:p>
      </dsp:txBody>
      <dsp:txXfrm>
        <a:off x="8566003" y="1647509"/>
        <a:ext cx="1946002" cy="1634641"/>
      </dsp:txXfrm>
    </dsp:sp>
    <dsp:sp modelId="{ED5EEA5E-C62B-450E-BE28-69C48499B6FE}">
      <dsp:nvSpPr>
        <dsp:cNvPr id="0" name=""/>
        <dsp:cNvSpPr/>
      </dsp:nvSpPr>
      <dsp:spPr>
        <a:xfrm>
          <a:off x="9130344" y="884676"/>
          <a:ext cx="817320" cy="817320"/>
        </a:xfrm>
        <a:prstGeom prst="ellipse">
          <a:avLst/>
        </a:prstGeom>
        <a:solidFill>
          <a:schemeClr val="accent2">
            <a:hueOff val="5727657"/>
            <a:satOff val="-16438"/>
            <a:lumOff val="-26319"/>
            <a:alphaOff val="0"/>
          </a:schemeClr>
        </a:solidFill>
        <a:ln w="19050" cap="flat" cmpd="sng" algn="ctr">
          <a:solidFill>
            <a:schemeClr val="accent2">
              <a:hueOff val="5727657"/>
              <a:satOff val="-16438"/>
              <a:lumOff val="-263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5</a:t>
          </a:r>
        </a:p>
      </dsp:txBody>
      <dsp:txXfrm>
        <a:off x="9250038" y="1004370"/>
        <a:ext cx="577932" cy="577932"/>
      </dsp:txXfrm>
    </dsp:sp>
    <dsp:sp modelId="{A8A1DFB2-654B-4BED-923D-A744855072FB}">
      <dsp:nvSpPr>
        <dsp:cNvPr id="0" name=""/>
        <dsp:cNvSpPr/>
      </dsp:nvSpPr>
      <dsp:spPr>
        <a:xfrm>
          <a:off x="8566003" y="3336567"/>
          <a:ext cx="1946002"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87404-EBBB-4E59-887D-7762C7D4B655}" type="datetimeFigureOut">
              <a:rPr lang="en-GB" smtClean="0"/>
              <a:t>26/11/2025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3C4D4-12A5-4378-9A5B-40EB055A779D}" type="slidenum">
              <a:rPr lang="en-GB" smtClean="0"/>
              <a:t>‹#›</a:t>
            </a:fld>
            <a:endParaRPr lang="en-GB" dirty="0"/>
          </a:p>
        </p:txBody>
      </p:sp>
    </p:spTree>
    <p:extLst>
      <p:ext uri="{BB962C8B-B14F-4D97-AF65-F5344CB8AC3E}">
        <p14:creationId xmlns:p14="http://schemas.microsoft.com/office/powerpoint/2010/main" val="105449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GB" dirty="0"/>
              <a:t>I am that person who taught for five years… At Optimus, creating resources to save time, make life easier. Templates, policies, checklists. Workload and stress are the two biggest drivers for making people want to leave. </a:t>
            </a:r>
          </a:p>
        </p:txBody>
      </p:sp>
      <p:sp>
        <p:nvSpPr>
          <p:cNvPr id="4" name="Slide Number Placeholder 3"/>
          <p:cNvSpPr>
            <a:spLocks noGrp="1"/>
          </p:cNvSpPr>
          <p:nvPr>
            <p:ph type="sldNum" sz="quarter" idx="5"/>
          </p:nvPr>
        </p:nvSpPr>
        <p:spPr/>
        <p:txBody>
          <a:bodyPr/>
          <a:lstStyle/>
          <a:p>
            <a:fld id="{FCE3C4D4-12A5-4378-9A5B-40EB055A779D}" type="slidenum">
              <a:rPr lang="en-GB" smtClean="0"/>
              <a:t>2</a:t>
            </a:fld>
            <a:endParaRPr lang="en-GB" dirty="0"/>
          </a:p>
        </p:txBody>
      </p:sp>
    </p:spTree>
    <p:extLst>
      <p:ext uri="{BB962C8B-B14F-4D97-AF65-F5344CB8AC3E}">
        <p14:creationId xmlns:p14="http://schemas.microsoft.com/office/powerpoint/2010/main" val="2605221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GB" dirty="0"/>
              <a:t>Yes there are budget implications for some of this, e.g. part-time working. A temporary arrangement could be beneficial for staff members with a caring responsibility. The Dixons nine-day fortnight is interesting. It’s for teachers, not all staff, so potentially divisive. Would love to hear about other examples of flexible working. Both of the school case studies talk about money saved e.g. in recruitment fees or reduced staff absence. </a:t>
            </a:r>
          </a:p>
        </p:txBody>
      </p:sp>
      <p:sp>
        <p:nvSpPr>
          <p:cNvPr id="4" name="Slide Number Placeholder 3"/>
          <p:cNvSpPr>
            <a:spLocks noGrp="1"/>
          </p:cNvSpPr>
          <p:nvPr>
            <p:ph type="sldNum" sz="quarter" idx="5"/>
          </p:nvPr>
        </p:nvSpPr>
        <p:spPr/>
        <p:txBody>
          <a:bodyPr/>
          <a:lstStyle/>
          <a:p>
            <a:fld id="{FCE3C4D4-12A5-4378-9A5B-40EB055A779D}" type="slidenum">
              <a:rPr lang="en-GB" smtClean="0"/>
              <a:t>11</a:t>
            </a:fld>
            <a:endParaRPr lang="en-GB" dirty="0"/>
          </a:p>
        </p:txBody>
      </p:sp>
    </p:spTree>
    <p:extLst>
      <p:ext uri="{BB962C8B-B14F-4D97-AF65-F5344CB8AC3E}">
        <p14:creationId xmlns:p14="http://schemas.microsoft.com/office/powerpoint/2010/main" val="112777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GB" dirty="0"/>
              <a:t>Mention policy template linked via download. Also: how about more flexibility to give staff time to pursue other interests? Professional opportunities? Ref Schools Week article linked on later slide. </a:t>
            </a:r>
          </a:p>
        </p:txBody>
      </p:sp>
      <p:sp>
        <p:nvSpPr>
          <p:cNvPr id="4" name="Slide Number Placeholder 3"/>
          <p:cNvSpPr>
            <a:spLocks noGrp="1"/>
          </p:cNvSpPr>
          <p:nvPr>
            <p:ph type="sldNum" sz="quarter" idx="5"/>
          </p:nvPr>
        </p:nvSpPr>
        <p:spPr/>
        <p:txBody>
          <a:bodyPr/>
          <a:lstStyle/>
          <a:p>
            <a:fld id="{FCE3C4D4-12A5-4378-9A5B-40EB055A779D}" type="slidenum">
              <a:rPr lang="en-GB" smtClean="0"/>
              <a:t>12</a:t>
            </a:fld>
            <a:endParaRPr lang="en-GB" dirty="0"/>
          </a:p>
        </p:txBody>
      </p:sp>
    </p:spTree>
    <p:extLst>
      <p:ext uri="{BB962C8B-B14F-4D97-AF65-F5344CB8AC3E}">
        <p14:creationId xmlns:p14="http://schemas.microsoft.com/office/powerpoint/2010/main" val="1937076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Parental complaints also a workload sucker. </a:t>
            </a:r>
          </a:p>
        </p:txBody>
      </p:sp>
      <p:sp>
        <p:nvSpPr>
          <p:cNvPr id="4" name="Slide Number Placeholder 3"/>
          <p:cNvSpPr>
            <a:spLocks noGrp="1"/>
          </p:cNvSpPr>
          <p:nvPr>
            <p:ph type="sldNum" sz="quarter" idx="5"/>
          </p:nvPr>
        </p:nvSpPr>
        <p:spPr/>
        <p:txBody>
          <a:bodyPr/>
          <a:lstStyle/>
          <a:p>
            <a:fld id="{FCE3C4D4-12A5-4378-9A5B-40EB055A779D}" type="slidenum">
              <a:rPr lang="en-GB" smtClean="0"/>
              <a:t>13</a:t>
            </a:fld>
            <a:endParaRPr lang="en-GB" dirty="0"/>
          </a:p>
        </p:txBody>
      </p:sp>
    </p:spTree>
    <p:extLst>
      <p:ext uri="{BB962C8B-B14F-4D97-AF65-F5344CB8AC3E}">
        <p14:creationId xmlns:p14="http://schemas.microsoft.com/office/powerpoint/2010/main" val="303452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BIG issue, and don’t mean to suggest it can be easily solved. Two articles linked at end of the presentation. Links into stress management. </a:t>
            </a:r>
          </a:p>
        </p:txBody>
      </p:sp>
      <p:sp>
        <p:nvSpPr>
          <p:cNvPr id="4" name="Slide Number Placeholder 3"/>
          <p:cNvSpPr>
            <a:spLocks noGrp="1"/>
          </p:cNvSpPr>
          <p:nvPr>
            <p:ph type="sldNum" sz="quarter" idx="5"/>
          </p:nvPr>
        </p:nvSpPr>
        <p:spPr/>
        <p:txBody>
          <a:bodyPr/>
          <a:lstStyle/>
          <a:p>
            <a:fld id="{FCE3C4D4-12A5-4378-9A5B-40EB055A779D}" type="slidenum">
              <a:rPr lang="en-GB" smtClean="0"/>
              <a:t>14</a:t>
            </a:fld>
            <a:endParaRPr lang="en-GB" dirty="0"/>
          </a:p>
        </p:txBody>
      </p:sp>
    </p:spTree>
    <p:extLst>
      <p:ext uri="{BB962C8B-B14F-4D97-AF65-F5344CB8AC3E}">
        <p14:creationId xmlns:p14="http://schemas.microsoft.com/office/powerpoint/2010/main" val="1044701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Caveats: teachers like external, funded CPD! Quality makes a big difference. </a:t>
            </a:r>
          </a:p>
        </p:txBody>
      </p:sp>
      <p:sp>
        <p:nvSpPr>
          <p:cNvPr id="4" name="Slide Number Placeholder 3"/>
          <p:cNvSpPr>
            <a:spLocks noGrp="1"/>
          </p:cNvSpPr>
          <p:nvPr>
            <p:ph type="sldNum" sz="quarter" idx="5"/>
          </p:nvPr>
        </p:nvSpPr>
        <p:spPr/>
        <p:txBody>
          <a:bodyPr/>
          <a:lstStyle/>
          <a:p>
            <a:fld id="{FCE3C4D4-12A5-4378-9A5B-40EB055A779D}" type="slidenum">
              <a:rPr lang="en-GB" smtClean="0"/>
              <a:t>15</a:t>
            </a:fld>
            <a:endParaRPr lang="en-GB" dirty="0"/>
          </a:p>
        </p:txBody>
      </p:sp>
    </p:spTree>
    <p:extLst>
      <p:ext uri="{BB962C8B-B14F-4D97-AF65-F5344CB8AC3E}">
        <p14:creationId xmlns:p14="http://schemas.microsoft.com/office/powerpoint/2010/main" val="3473470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Evidence-based, research-backed high quality CPD is what’s needed. </a:t>
            </a:r>
          </a:p>
        </p:txBody>
      </p:sp>
      <p:sp>
        <p:nvSpPr>
          <p:cNvPr id="4" name="Slide Number Placeholder 3"/>
          <p:cNvSpPr>
            <a:spLocks noGrp="1"/>
          </p:cNvSpPr>
          <p:nvPr>
            <p:ph type="sldNum" sz="quarter" idx="5"/>
          </p:nvPr>
        </p:nvSpPr>
        <p:spPr/>
        <p:txBody>
          <a:bodyPr/>
          <a:lstStyle/>
          <a:p>
            <a:fld id="{FCE3C4D4-12A5-4378-9A5B-40EB055A779D}" type="slidenum">
              <a:rPr lang="en-GB" smtClean="0"/>
              <a:t>16</a:t>
            </a:fld>
            <a:endParaRPr lang="en-GB" dirty="0"/>
          </a:p>
        </p:txBody>
      </p:sp>
    </p:spTree>
    <p:extLst>
      <p:ext uri="{BB962C8B-B14F-4D97-AF65-F5344CB8AC3E}">
        <p14:creationId xmlns:p14="http://schemas.microsoft.com/office/powerpoint/2010/main" val="1803084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GB" dirty="0"/>
              <a:t>Jo Smith – very interested in the notion of staying power, something she’s researching. Can also share the ‘counting the flowers’ strategy/approach: the importance of acknowledging the wins and what has worked. </a:t>
            </a:r>
          </a:p>
        </p:txBody>
      </p:sp>
      <p:sp>
        <p:nvSpPr>
          <p:cNvPr id="4" name="Slide Number Placeholder 3"/>
          <p:cNvSpPr>
            <a:spLocks noGrp="1"/>
          </p:cNvSpPr>
          <p:nvPr>
            <p:ph type="sldNum" sz="quarter" idx="5"/>
          </p:nvPr>
        </p:nvSpPr>
        <p:spPr/>
        <p:txBody>
          <a:bodyPr/>
          <a:lstStyle/>
          <a:p>
            <a:fld id="{FCE3C4D4-12A5-4378-9A5B-40EB055A779D}" type="slidenum">
              <a:rPr lang="en-GB" smtClean="0"/>
              <a:t>17</a:t>
            </a:fld>
            <a:endParaRPr lang="en-GB" dirty="0"/>
          </a:p>
        </p:txBody>
      </p:sp>
    </p:spTree>
    <p:extLst>
      <p:ext uri="{BB962C8B-B14F-4D97-AF65-F5344CB8AC3E}">
        <p14:creationId xmlns:p14="http://schemas.microsoft.com/office/powerpoint/2010/main" val="3746079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GB" dirty="0"/>
              <a:t>On YouTube as well. </a:t>
            </a:r>
          </a:p>
        </p:txBody>
      </p:sp>
      <p:sp>
        <p:nvSpPr>
          <p:cNvPr id="4" name="Slide Number Placeholder 3"/>
          <p:cNvSpPr>
            <a:spLocks noGrp="1"/>
          </p:cNvSpPr>
          <p:nvPr>
            <p:ph type="sldNum" sz="quarter" idx="5"/>
          </p:nvPr>
        </p:nvSpPr>
        <p:spPr/>
        <p:txBody>
          <a:bodyPr/>
          <a:lstStyle/>
          <a:p>
            <a:fld id="{FCE3C4D4-12A5-4378-9A5B-40EB055A779D}" type="slidenum">
              <a:rPr lang="en-GB" smtClean="0"/>
              <a:t>19</a:t>
            </a:fld>
            <a:endParaRPr lang="en-GB" dirty="0"/>
          </a:p>
        </p:txBody>
      </p:sp>
    </p:spTree>
    <p:extLst>
      <p:ext uri="{BB962C8B-B14F-4D97-AF65-F5344CB8AC3E}">
        <p14:creationId xmlns:p14="http://schemas.microsoft.com/office/powerpoint/2010/main" val="426929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Latest teacher wellbeing index gives us a picture of stressed workforce – wellbeing decreasing, </a:t>
            </a:r>
            <a:r>
              <a:rPr lang="en-GB" sz="1200" kern="1200" dirty="0">
                <a:solidFill>
                  <a:schemeClr val="tx1"/>
                </a:solidFill>
                <a:effectLst/>
                <a:latin typeface="+mn-lt"/>
                <a:ea typeface="+mn-ea"/>
                <a:cs typeface="+mn-cs"/>
              </a:rPr>
              <a:t>an overall wellbeing score that’s the lowest since they began reporting in 2019. </a:t>
            </a:r>
          </a:p>
          <a:p>
            <a:pPr>
              <a:defRPr/>
            </a:pPr>
            <a:r>
              <a:rPr lang="en-GB" dirty="0"/>
              <a:t>But research and surveys (e.g. from DfE, NFER, EEF) are telling us about what matters to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CE3C4D4-12A5-4378-9A5B-40EB055A779D}" type="slidenum">
              <a:rPr lang="en-GB" smtClean="0"/>
              <a:t>3</a:t>
            </a:fld>
            <a:endParaRPr lang="en-GB" dirty="0"/>
          </a:p>
        </p:txBody>
      </p:sp>
    </p:spTree>
    <p:extLst>
      <p:ext uri="{BB962C8B-B14F-4D97-AF65-F5344CB8AC3E}">
        <p14:creationId xmlns:p14="http://schemas.microsoft.com/office/powerpoint/2010/main" val="2841733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GB" dirty="0"/>
              <a:t>Number of teachers leaving in 2023 </a:t>
            </a:r>
            <a:r>
              <a:rPr lang="en-GB" sz="1200" b="1" i="0" kern="1200" dirty="0">
                <a:solidFill>
                  <a:schemeClr val="tx1"/>
                </a:solidFill>
                <a:effectLst/>
                <a:latin typeface="+mn-lt"/>
                <a:ea typeface="+mn-ea"/>
                <a:cs typeface="+mn-cs"/>
              </a:rPr>
              <a:t>40,813</a:t>
            </a:r>
            <a:r>
              <a:rPr lang="en-GB" sz="1200" b="0" i="0" kern="1200" dirty="0">
                <a:solidFill>
                  <a:schemeClr val="tx1"/>
                </a:solidFill>
                <a:effectLst/>
                <a:latin typeface="+mn-lt"/>
                <a:ea typeface="+mn-ea"/>
                <a:cs typeface="+mn-cs"/>
              </a:rPr>
              <a:t> – 1700 fewer than in previous year. 41,736 entrants. </a:t>
            </a:r>
            <a:endParaRPr lang="en-GB" b="0" dirty="0"/>
          </a:p>
        </p:txBody>
      </p:sp>
      <p:sp>
        <p:nvSpPr>
          <p:cNvPr id="4" name="Slide Number Placeholder 3"/>
          <p:cNvSpPr>
            <a:spLocks noGrp="1"/>
          </p:cNvSpPr>
          <p:nvPr>
            <p:ph type="sldNum" sz="quarter" idx="5"/>
          </p:nvPr>
        </p:nvSpPr>
        <p:spPr/>
        <p:txBody>
          <a:bodyPr/>
          <a:lstStyle/>
          <a:p>
            <a:fld id="{FCE3C4D4-12A5-4378-9A5B-40EB055A779D}" type="slidenum">
              <a:rPr lang="en-GB" smtClean="0"/>
              <a:t>4</a:t>
            </a:fld>
            <a:endParaRPr lang="en-GB" dirty="0"/>
          </a:p>
        </p:txBody>
      </p:sp>
    </p:spTree>
    <p:extLst>
      <p:ext uri="{BB962C8B-B14F-4D97-AF65-F5344CB8AC3E}">
        <p14:creationId xmlns:p14="http://schemas.microsoft.com/office/powerpoint/2010/main" val="2805648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practical things we can do! Small actions that build up and make a difference. Lots of it is interconnected; some subject to external forces that we can’t control. But there are things we can have influence over. </a:t>
            </a:r>
          </a:p>
        </p:txBody>
      </p:sp>
      <p:sp>
        <p:nvSpPr>
          <p:cNvPr id="4" name="Slide Number Placeholder 3"/>
          <p:cNvSpPr>
            <a:spLocks noGrp="1"/>
          </p:cNvSpPr>
          <p:nvPr>
            <p:ph type="sldNum" sz="quarter" idx="5"/>
          </p:nvPr>
        </p:nvSpPr>
        <p:spPr/>
        <p:txBody>
          <a:bodyPr/>
          <a:lstStyle/>
          <a:p>
            <a:fld id="{FCE3C4D4-12A5-4378-9A5B-40EB055A779D}" type="slidenum">
              <a:rPr lang="en-GB" smtClean="0"/>
              <a:t>5</a:t>
            </a:fld>
            <a:endParaRPr lang="en-GB" dirty="0"/>
          </a:p>
        </p:txBody>
      </p:sp>
    </p:spTree>
    <p:extLst>
      <p:ext uri="{BB962C8B-B14F-4D97-AF65-F5344CB8AC3E}">
        <p14:creationId xmlns:p14="http://schemas.microsoft.com/office/powerpoint/2010/main" val="266805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GB" dirty="0"/>
              <a:t>Other most commonly cited reason is stress or poor wellbeing – more on that shortly! More on behaviour to come too. Re lesson planning: quote shows how it’s not straightforward… Agency is important; staff want to be able to spend time on the things that they see making the most difference. </a:t>
            </a:r>
          </a:p>
          <a:p>
            <a:r>
              <a:rPr lang="en-GB" dirty="0"/>
              <a:t>Workload is a hard one to shift; despite it being a policy focus in recent years and  a slight improvement in terms of reported hours, it’s not a big change. </a:t>
            </a:r>
          </a:p>
        </p:txBody>
      </p:sp>
      <p:sp>
        <p:nvSpPr>
          <p:cNvPr id="4" name="Slide Number Placeholder 3"/>
          <p:cNvSpPr>
            <a:spLocks noGrp="1"/>
          </p:cNvSpPr>
          <p:nvPr>
            <p:ph type="sldNum" sz="quarter" idx="5"/>
          </p:nvPr>
        </p:nvSpPr>
        <p:spPr/>
        <p:txBody>
          <a:bodyPr/>
          <a:lstStyle/>
          <a:p>
            <a:fld id="{FCE3C4D4-12A5-4378-9A5B-40EB055A779D}" type="slidenum">
              <a:rPr lang="en-GB" smtClean="0"/>
              <a:t>6</a:t>
            </a:fld>
            <a:endParaRPr lang="en-GB" dirty="0"/>
          </a:p>
        </p:txBody>
      </p:sp>
    </p:spTree>
    <p:extLst>
      <p:ext uri="{BB962C8B-B14F-4D97-AF65-F5344CB8AC3E}">
        <p14:creationId xmlns:p14="http://schemas.microsoft.com/office/powerpoint/2010/main" val="166699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GB" dirty="0"/>
              <a:t>Mention the DfE AI training – available for free. And note from the EEF evidence summary: </a:t>
            </a:r>
            <a:r>
              <a:rPr lang="en-US" dirty="0"/>
              <a:t>policy changes may not immediately reduce workload. In contrast, they often increase it in the short term as staff adapt to new ways of working. Give things time to bed in – you may not see the benefits until the following year. </a:t>
            </a:r>
          </a:p>
          <a:p>
            <a:r>
              <a:rPr lang="en-US" dirty="0"/>
              <a:t>Schools Week report: The group who used the service cut on average 25.3 minutes from their weekly year 7 and 8 lesson and resource planning time, compared to those who were asked not to use it, or any other generative AI tools.</a:t>
            </a:r>
            <a:endParaRPr lang="en-GB" dirty="0"/>
          </a:p>
        </p:txBody>
      </p:sp>
      <p:sp>
        <p:nvSpPr>
          <p:cNvPr id="4" name="Slide Number Placeholder 3"/>
          <p:cNvSpPr>
            <a:spLocks noGrp="1"/>
          </p:cNvSpPr>
          <p:nvPr>
            <p:ph type="sldNum" sz="quarter" idx="5"/>
          </p:nvPr>
        </p:nvSpPr>
        <p:spPr/>
        <p:txBody>
          <a:bodyPr/>
          <a:lstStyle/>
          <a:p>
            <a:fld id="{FCE3C4D4-12A5-4378-9A5B-40EB055A779D}" type="slidenum">
              <a:rPr lang="en-GB" smtClean="0"/>
              <a:t>7</a:t>
            </a:fld>
            <a:endParaRPr lang="en-GB" dirty="0"/>
          </a:p>
        </p:txBody>
      </p:sp>
    </p:spTree>
    <p:extLst>
      <p:ext uri="{BB962C8B-B14F-4D97-AF65-F5344CB8AC3E}">
        <p14:creationId xmlns:p14="http://schemas.microsoft.com/office/powerpoint/2010/main" val="2807746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things we can control and things we can’t control. Helpful to recognise this! Lots of the current stressors are outside our sphere of influence e.g. lack of funding for social care and mental health services; Ofsted. </a:t>
            </a:r>
          </a:p>
        </p:txBody>
      </p:sp>
      <p:sp>
        <p:nvSpPr>
          <p:cNvPr id="4" name="Slide Number Placeholder 3"/>
          <p:cNvSpPr>
            <a:spLocks noGrp="1"/>
          </p:cNvSpPr>
          <p:nvPr>
            <p:ph type="sldNum" sz="quarter" idx="5"/>
          </p:nvPr>
        </p:nvSpPr>
        <p:spPr/>
        <p:txBody>
          <a:bodyPr/>
          <a:lstStyle/>
          <a:p>
            <a:fld id="{FCE3C4D4-12A5-4378-9A5B-40EB055A779D}" type="slidenum">
              <a:rPr lang="en-GB" smtClean="0"/>
              <a:t>8</a:t>
            </a:fld>
            <a:endParaRPr lang="en-GB" dirty="0"/>
          </a:p>
        </p:txBody>
      </p:sp>
    </p:spTree>
    <p:extLst>
      <p:ext uri="{BB962C8B-B14F-4D97-AF65-F5344CB8AC3E}">
        <p14:creationId xmlns:p14="http://schemas.microsoft.com/office/powerpoint/2010/main" val="208074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fruit bowl and some yoga sessions isn’t going to fix it! Culture matters: got to mean it and live it. And yes it ties into workload – no point telling people to go home on time if you’re piling on the work pressure. If there is money to invest, maybe access to a helpline or counselling, or do some mental health first aid training. Recruitment research from Teacher Tapp found that health perks were attractive.  </a:t>
            </a:r>
          </a:p>
        </p:txBody>
      </p:sp>
      <p:sp>
        <p:nvSpPr>
          <p:cNvPr id="4" name="Slide Number Placeholder 3"/>
          <p:cNvSpPr>
            <a:spLocks noGrp="1"/>
          </p:cNvSpPr>
          <p:nvPr>
            <p:ph type="sldNum" sz="quarter" idx="5"/>
          </p:nvPr>
        </p:nvSpPr>
        <p:spPr/>
        <p:txBody>
          <a:bodyPr/>
          <a:lstStyle/>
          <a:p>
            <a:fld id="{FCE3C4D4-12A5-4378-9A5B-40EB055A779D}" type="slidenum">
              <a:rPr lang="en-GB" smtClean="0"/>
              <a:t>9</a:t>
            </a:fld>
            <a:endParaRPr lang="en-GB" dirty="0"/>
          </a:p>
        </p:txBody>
      </p:sp>
    </p:spTree>
    <p:extLst>
      <p:ext uri="{BB962C8B-B14F-4D97-AF65-F5344CB8AC3E}">
        <p14:creationId xmlns:p14="http://schemas.microsoft.com/office/powerpoint/2010/main" val="2085416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GB" dirty="0"/>
              <a:t>Disconnect between appetite for flexible working and fears of how it ‘looks’. Disconnect between teaching and other professions. </a:t>
            </a:r>
          </a:p>
        </p:txBody>
      </p:sp>
      <p:sp>
        <p:nvSpPr>
          <p:cNvPr id="4" name="Slide Number Placeholder 3"/>
          <p:cNvSpPr>
            <a:spLocks noGrp="1"/>
          </p:cNvSpPr>
          <p:nvPr>
            <p:ph type="sldNum" sz="quarter" idx="5"/>
          </p:nvPr>
        </p:nvSpPr>
        <p:spPr/>
        <p:txBody>
          <a:bodyPr/>
          <a:lstStyle/>
          <a:p>
            <a:fld id="{FCE3C4D4-12A5-4378-9A5B-40EB055A779D}" type="slidenum">
              <a:rPr lang="en-GB" smtClean="0"/>
              <a:t>10</a:t>
            </a:fld>
            <a:endParaRPr lang="en-GB" dirty="0"/>
          </a:p>
        </p:txBody>
      </p:sp>
    </p:spTree>
    <p:extLst>
      <p:ext uri="{BB962C8B-B14F-4D97-AF65-F5344CB8AC3E}">
        <p14:creationId xmlns:p14="http://schemas.microsoft.com/office/powerpoint/2010/main" val="3521147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8C1B-9C4E-8C61-D01C-7A7F4670C9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843260-119E-7030-DE7F-D1CF5E9972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0CF20B-D07C-6508-B1F3-793CEBD59DF6}"/>
              </a:ext>
            </a:extLst>
          </p:cNvPr>
          <p:cNvSpPr>
            <a:spLocks noGrp="1"/>
          </p:cNvSpPr>
          <p:nvPr>
            <p:ph type="dt" sz="half" idx="10"/>
          </p:nvPr>
        </p:nvSpPr>
        <p:spPr/>
        <p:txBody>
          <a:bodyPr/>
          <a:lstStyle/>
          <a:p>
            <a:fld id="{7E7E7DC4-6F1F-48D2-86DF-5AF01EE7FA30}" type="datetimeFigureOut">
              <a:rPr lang="en-GB" smtClean="0"/>
              <a:t>26/11/2025</a:t>
            </a:fld>
            <a:endParaRPr lang="en-GB" dirty="0"/>
          </a:p>
        </p:txBody>
      </p:sp>
      <p:sp>
        <p:nvSpPr>
          <p:cNvPr id="5" name="Footer Placeholder 4">
            <a:extLst>
              <a:ext uri="{FF2B5EF4-FFF2-40B4-BE49-F238E27FC236}">
                <a16:creationId xmlns:a16="http://schemas.microsoft.com/office/drawing/2014/main" id="{EC43A49A-DC06-AACC-6552-377DAB84FBD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8B46640-0F79-75C7-B0C5-35592A0B2F31}"/>
              </a:ext>
            </a:extLst>
          </p:cNvPr>
          <p:cNvSpPr>
            <a:spLocks noGrp="1"/>
          </p:cNvSpPr>
          <p:nvPr>
            <p:ph type="sldNum" sz="quarter" idx="12"/>
          </p:nvPr>
        </p:nvSpPr>
        <p:spPr/>
        <p:txBody>
          <a:bodyPr/>
          <a:lstStyle/>
          <a:p>
            <a:fld id="{C9A98206-6C0F-4A35-804B-7A742EFF6336}" type="slidenum">
              <a:rPr lang="en-GB" smtClean="0"/>
              <a:t>‹#›</a:t>
            </a:fld>
            <a:endParaRPr lang="en-GB" dirty="0"/>
          </a:p>
        </p:txBody>
      </p:sp>
    </p:spTree>
    <p:extLst>
      <p:ext uri="{BB962C8B-B14F-4D97-AF65-F5344CB8AC3E}">
        <p14:creationId xmlns:p14="http://schemas.microsoft.com/office/powerpoint/2010/main" val="129287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E39E-B5F7-1FB4-BE4D-D3154444FD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6E60AB-C14F-CA85-B007-5C448F82A2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AC1DA3-B51E-BE2B-43A0-9B04BED080A6}"/>
              </a:ext>
            </a:extLst>
          </p:cNvPr>
          <p:cNvSpPr>
            <a:spLocks noGrp="1"/>
          </p:cNvSpPr>
          <p:nvPr>
            <p:ph type="dt" sz="half" idx="10"/>
          </p:nvPr>
        </p:nvSpPr>
        <p:spPr/>
        <p:txBody>
          <a:bodyPr/>
          <a:lstStyle/>
          <a:p>
            <a:fld id="{7E7E7DC4-6F1F-48D2-86DF-5AF01EE7FA30}" type="datetimeFigureOut">
              <a:rPr lang="en-GB" smtClean="0"/>
              <a:t>26/11/2025</a:t>
            </a:fld>
            <a:endParaRPr lang="en-GB" dirty="0"/>
          </a:p>
        </p:txBody>
      </p:sp>
      <p:sp>
        <p:nvSpPr>
          <p:cNvPr id="5" name="Footer Placeholder 4">
            <a:extLst>
              <a:ext uri="{FF2B5EF4-FFF2-40B4-BE49-F238E27FC236}">
                <a16:creationId xmlns:a16="http://schemas.microsoft.com/office/drawing/2014/main" id="{F3F4B6A4-97C9-CCFE-13E1-DD0B4D174E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45BA27-5DD3-2780-B943-B5D8D6DA2FD1}"/>
              </a:ext>
            </a:extLst>
          </p:cNvPr>
          <p:cNvSpPr>
            <a:spLocks noGrp="1"/>
          </p:cNvSpPr>
          <p:nvPr>
            <p:ph type="sldNum" sz="quarter" idx="12"/>
          </p:nvPr>
        </p:nvSpPr>
        <p:spPr/>
        <p:txBody>
          <a:bodyPr/>
          <a:lstStyle/>
          <a:p>
            <a:fld id="{C9A98206-6C0F-4A35-804B-7A742EFF6336}" type="slidenum">
              <a:rPr lang="en-GB" smtClean="0"/>
              <a:t>‹#›</a:t>
            </a:fld>
            <a:endParaRPr lang="en-GB" dirty="0"/>
          </a:p>
        </p:txBody>
      </p:sp>
    </p:spTree>
    <p:extLst>
      <p:ext uri="{BB962C8B-B14F-4D97-AF65-F5344CB8AC3E}">
        <p14:creationId xmlns:p14="http://schemas.microsoft.com/office/powerpoint/2010/main" val="263046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02A5D3-B9E3-4A45-D572-69BE0809E0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391D7F-54A2-2AF6-A3A0-130873F49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1F4D42-FCFA-ACA7-A1A4-4B1FD4144276}"/>
              </a:ext>
            </a:extLst>
          </p:cNvPr>
          <p:cNvSpPr>
            <a:spLocks noGrp="1"/>
          </p:cNvSpPr>
          <p:nvPr>
            <p:ph type="dt" sz="half" idx="10"/>
          </p:nvPr>
        </p:nvSpPr>
        <p:spPr/>
        <p:txBody>
          <a:bodyPr/>
          <a:lstStyle/>
          <a:p>
            <a:fld id="{7E7E7DC4-6F1F-48D2-86DF-5AF01EE7FA30}" type="datetimeFigureOut">
              <a:rPr lang="en-GB" smtClean="0"/>
              <a:t>26/11/2025</a:t>
            </a:fld>
            <a:endParaRPr lang="en-GB" dirty="0"/>
          </a:p>
        </p:txBody>
      </p:sp>
      <p:sp>
        <p:nvSpPr>
          <p:cNvPr id="5" name="Footer Placeholder 4">
            <a:extLst>
              <a:ext uri="{FF2B5EF4-FFF2-40B4-BE49-F238E27FC236}">
                <a16:creationId xmlns:a16="http://schemas.microsoft.com/office/drawing/2014/main" id="{7016725A-4A7C-EEBD-E658-1E7F118B73D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0EED96A-3C82-26B6-C1E0-FA78D674F579}"/>
              </a:ext>
            </a:extLst>
          </p:cNvPr>
          <p:cNvSpPr>
            <a:spLocks noGrp="1"/>
          </p:cNvSpPr>
          <p:nvPr>
            <p:ph type="sldNum" sz="quarter" idx="12"/>
          </p:nvPr>
        </p:nvSpPr>
        <p:spPr/>
        <p:txBody>
          <a:bodyPr/>
          <a:lstStyle/>
          <a:p>
            <a:fld id="{C9A98206-6C0F-4A35-804B-7A742EFF6336}" type="slidenum">
              <a:rPr lang="en-GB" smtClean="0"/>
              <a:t>‹#›</a:t>
            </a:fld>
            <a:endParaRPr lang="en-GB" dirty="0"/>
          </a:p>
        </p:txBody>
      </p:sp>
    </p:spTree>
    <p:extLst>
      <p:ext uri="{BB962C8B-B14F-4D97-AF65-F5344CB8AC3E}">
        <p14:creationId xmlns:p14="http://schemas.microsoft.com/office/powerpoint/2010/main" val="244208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C2B5-9B9E-7799-7595-396568896E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3F04B5-861F-EBED-5A1B-DED5F69601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1BF82E-7DA3-5F60-AADE-36AE05F54FC1}"/>
              </a:ext>
            </a:extLst>
          </p:cNvPr>
          <p:cNvSpPr>
            <a:spLocks noGrp="1"/>
          </p:cNvSpPr>
          <p:nvPr>
            <p:ph type="dt" sz="half" idx="10"/>
          </p:nvPr>
        </p:nvSpPr>
        <p:spPr/>
        <p:txBody>
          <a:bodyPr/>
          <a:lstStyle/>
          <a:p>
            <a:fld id="{7E7E7DC4-6F1F-48D2-86DF-5AF01EE7FA30}" type="datetimeFigureOut">
              <a:rPr lang="en-GB" smtClean="0"/>
              <a:t>26/11/2025</a:t>
            </a:fld>
            <a:endParaRPr lang="en-GB" dirty="0"/>
          </a:p>
        </p:txBody>
      </p:sp>
      <p:sp>
        <p:nvSpPr>
          <p:cNvPr id="5" name="Footer Placeholder 4">
            <a:extLst>
              <a:ext uri="{FF2B5EF4-FFF2-40B4-BE49-F238E27FC236}">
                <a16:creationId xmlns:a16="http://schemas.microsoft.com/office/drawing/2014/main" id="{7526FB2C-D8A5-8020-FA6D-CB48789A7FB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F46797A-4349-AF77-2085-97622031303F}"/>
              </a:ext>
            </a:extLst>
          </p:cNvPr>
          <p:cNvSpPr>
            <a:spLocks noGrp="1"/>
          </p:cNvSpPr>
          <p:nvPr>
            <p:ph type="sldNum" sz="quarter" idx="12"/>
          </p:nvPr>
        </p:nvSpPr>
        <p:spPr/>
        <p:txBody>
          <a:bodyPr/>
          <a:lstStyle/>
          <a:p>
            <a:fld id="{C9A98206-6C0F-4A35-804B-7A742EFF6336}" type="slidenum">
              <a:rPr lang="en-GB" smtClean="0"/>
              <a:t>‹#›</a:t>
            </a:fld>
            <a:endParaRPr lang="en-GB" dirty="0"/>
          </a:p>
        </p:txBody>
      </p:sp>
    </p:spTree>
    <p:extLst>
      <p:ext uri="{BB962C8B-B14F-4D97-AF65-F5344CB8AC3E}">
        <p14:creationId xmlns:p14="http://schemas.microsoft.com/office/powerpoint/2010/main" val="41956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0336-C089-68C1-E269-0BA6AB6AED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340C27-E4E8-4A60-F1D6-64C814C6ED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102FF-4121-B12B-EBCE-09F5591F5F08}"/>
              </a:ext>
            </a:extLst>
          </p:cNvPr>
          <p:cNvSpPr>
            <a:spLocks noGrp="1"/>
          </p:cNvSpPr>
          <p:nvPr>
            <p:ph type="dt" sz="half" idx="10"/>
          </p:nvPr>
        </p:nvSpPr>
        <p:spPr/>
        <p:txBody>
          <a:bodyPr/>
          <a:lstStyle/>
          <a:p>
            <a:fld id="{7E7E7DC4-6F1F-48D2-86DF-5AF01EE7FA30}" type="datetimeFigureOut">
              <a:rPr lang="en-GB" smtClean="0"/>
              <a:t>26/11/2025</a:t>
            </a:fld>
            <a:endParaRPr lang="en-GB" dirty="0"/>
          </a:p>
        </p:txBody>
      </p:sp>
      <p:sp>
        <p:nvSpPr>
          <p:cNvPr id="5" name="Footer Placeholder 4">
            <a:extLst>
              <a:ext uri="{FF2B5EF4-FFF2-40B4-BE49-F238E27FC236}">
                <a16:creationId xmlns:a16="http://schemas.microsoft.com/office/drawing/2014/main" id="{5E9A7080-D12A-406A-016F-AE76A77F3E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8B79C4C-EE04-5C90-9F1E-87777A45BB2A}"/>
              </a:ext>
            </a:extLst>
          </p:cNvPr>
          <p:cNvSpPr>
            <a:spLocks noGrp="1"/>
          </p:cNvSpPr>
          <p:nvPr>
            <p:ph type="sldNum" sz="quarter" idx="12"/>
          </p:nvPr>
        </p:nvSpPr>
        <p:spPr/>
        <p:txBody>
          <a:bodyPr/>
          <a:lstStyle/>
          <a:p>
            <a:fld id="{C9A98206-6C0F-4A35-804B-7A742EFF6336}" type="slidenum">
              <a:rPr lang="en-GB" smtClean="0"/>
              <a:t>‹#›</a:t>
            </a:fld>
            <a:endParaRPr lang="en-GB" dirty="0"/>
          </a:p>
        </p:txBody>
      </p:sp>
    </p:spTree>
    <p:extLst>
      <p:ext uri="{BB962C8B-B14F-4D97-AF65-F5344CB8AC3E}">
        <p14:creationId xmlns:p14="http://schemas.microsoft.com/office/powerpoint/2010/main" val="917133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5B20-158F-991C-46A5-C321EC15DB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8BDCE8-8471-7795-EC02-28C410D05C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4D8495-7A4B-B41F-D72D-581C53A58B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B1A9C7-AD8F-D787-9438-AA318E7792C4}"/>
              </a:ext>
            </a:extLst>
          </p:cNvPr>
          <p:cNvSpPr>
            <a:spLocks noGrp="1"/>
          </p:cNvSpPr>
          <p:nvPr>
            <p:ph type="dt" sz="half" idx="10"/>
          </p:nvPr>
        </p:nvSpPr>
        <p:spPr/>
        <p:txBody>
          <a:bodyPr/>
          <a:lstStyle/>
          <a:p>
            <a:fld id="{7E7E7DC4-6F1F-48D2-86DF-5AF01EE7FA30}" type="datetimeFigureOut">
              <a:rPr lang="en-GB" smtClean="0"/>
              <a:t>26/11/2025</a:t>
            </a:fld>
            <a:endParaRPr lang="en-GB" dirty="0"/>
          </a:p>
        </p:txBody>
      </p:sp>
      <p:sp>
        <p:nvSpPr>
          <p:cNvPr id="6" name="Footer Placeholder 5">
            <a:extLst>
              <a:ext uri="{FF2B5EF4-FFF2-40B4-BE49-F238E27FC236}">
                <a16:creationId xmlns:a16="http://schemas.microsoft.com/office/drawing/2014/main" id="{1C8E55E3-63CE-A34E-387F-CC995663001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18098A7-1880-0D8A-2B85-D63EAE73637D}"/>
              </a:ext>
            </a:extLst>
          </p:cNvPr>
          <p:cNvSpPr>
            <a:spLocks noGrp="1"/>
          </p:cNvSpPr>
          <p:nvPr>
            <p:ph type="sldNum" sz="quarter" idx="12"/>
          </p:nvPr>
        </p:nvSpPr>
        <p:spPr/>
        <p:txBody>
          <a:bodyPr/>
          <a:lstStyle/>
          <a:p>
            <a:fld id="{C9A98206-6C0F-4A35-804B-7A742EFF6336}" type="slidenum">
              <a:rPr lang="en-GB" smtClean="0"/>
              <a:t>‹#›</a:t>
            </a:fld>
            <a:endParaRPr lang="en-GB" dirty="0"/>
          </a:p>
        </p:txBody>
      </p:sp>
    </p:spTree>
    <p:extLst>
      <p:ext uri="{BB962C8B-B14F-4D97-AF65-F5344CB8AC3E}">
        <p14:creationId xmlns:p14="http://schemas.microsoft.com/office/powerpoint/2010/main" val="86801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F8033-FD66-D8FC-10A0-F42D6C6E57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26E2DF-C08F-D470-FC9C-2CE45FE6CF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CCAB02-03B7-7084-F706-A1BC3BC624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72455B-8789-7BAB-7497-C632DC1A40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C7FCEC-AF21-F39E-1ED1-429E58EEA1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369917-ECCC-DB04-5DE7-0D99AA99D02E}"/>
              </a:ext>
            </a:extLst>
          </p:cNvPr>
          <p:cNvSpPr>
            <a:spLocks noGrp="1"/>
          </p:cNvSpPr>
          <p:nvPr>
            <p:ph type="dt" sz="half" idx="10"/>
          </p:nvPr>
        </p:nvSpPr>
        <p:spPr/>
        <p:txBody>
          <a:bodyPr/>
          <a:lstStyle/>
          <a:p>
            <a:fld id="{7E7E7DC4-6F1F-48D2-86DF-5AF01EE7FA30}" type="datetimeFigureOut">
              <a:rPr lang="en-GB" smtClean="0"/>
              <a:t>26/11/2025</a:t>
            </a:fld>
            <a:endParaRPr lang="en-GB" dirty="0"/>
          </a:p>
        </p:txBody>
      </p:sp>
      <p:sp>
        <p:nvSpPr>
          <p:cNvPr id="8" name="Footer Placeholder 7">
            <a:extLst>
              <a:ext uri="{FF2B5EF4-FFF2-40B4-BE49-F238E27FC236}">
                <a16:creationId xmlns:a16="http://schemas.microsoft.com/office/drawing/2014/main" id="{2839270D-6663-A54A-B9B5-84039641DC9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3008798-66BB-3E13-03A2-A73628E3217D}"/>
              </a:ext>
            </a:extLst>
          </p:cNvPr>
          <p:cNvSpPr>
            <a:spLocks noGrp="1"/>
          </p:cNvSpPr>
          <p:nvPr>
            <p:ph type="sldNum" sz="quarter" idx="12"/>
          </p:nvPr>
        </p:nvSpPr>
        <p:spPr/>
        <p:txBody>
          <a:bodyPr/>
          <a:lstStyle/>
          <a:p>
            <a:fld id="{C9A98206-6C0F-4A35-804B-7A742EFF6336}" type="slidenum">
              <a:rPr lang="en-GB" smtClean="0"/>
              <a:t>‹#›</a:t>
            </a:fld>
            <a:endParaRPr lang="en-GB" dirty="0"/>
          </a:p>
        </p:txBody>
      </p:sp>
    </p:spTree>
    <p:extLst>
      <p:ext uri="{BB962C8B-B14F-4D97-AF65-F5344CB8AC3E}">
        <p14:creationId xmlns:p14="http://schemas.microsoft.com/office/powerpoint/2010/main" val="89339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1A1F-45D0-B997-F233-05853C125A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CF7342-16D6-95BE-93B7-9CA285284CB3}"/>
              </a:ext>
            </a:extLst>
          </p:cNvPr>
          <p:cNvSpPr>
            <a:spLocks noGrp="1"/>
          </p:cNvSpPr>
          <p:nvPr>
            <p:ph type="dt" sz="half" idx="10"/>
          </p:nvPr>
        </p:nvSpPr>
        <p:spPr/>
        <p:txBody>
          <a:bodyPr/>
          <a:lstStyle/>
          <a:p>
            <a:fld id="{7E7E7DC4-6F1F-48D2-86DF-5AF01EE7FA30}" type="datetimeFigureOut">
              <a:rPr lang="en-GB" smtClean="0"/>
              <a:t>26/11/2025</a:t>
            </a:fld>
            <a:endParaRPr lang="en-GB" dirty="0"/>
          </a:p>
        </p:txBody>
      </p:sp>
      <p:sp>
        <p:nvSpPr>
          <p:cNvPr id="4" name="Footer Placeholder 3">
            <a:extLst>
              <a:ext uri="{FF2B5EF4-FFF2-40B4-BE49-F238E27FC236}">
                <a16:creationId xmlns:a16="http://schemas.microsoft.com/office/drawing/2014/main" id="{4BB8706A-F273-8A59-206A-39B8BD8809F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209CC36-5785-F5EE-A5EB-FDBF0EC801D5}"/>
              </a:ext>
            </a:extLst>
          </p:cNvPr>
          <p:cNvSpPr>
            <a:spLocks noGrp="1"/>
          </p:cNvSpPr>
          <p:nvPr>
            <p:ph type="sldNum" sz="quarter" idx="12"/>
          </p:nvPr>
        </p:nvSpPr>
        <p:spPr/>
        <p:txBody>
          <a:bodyPr/>
          <a:lstStyle/>
          <a:p>
            <a:fld id="{C9A98206-6C0F-4A35-804B-7A742EFF6336}" type="slidenum">
              <a:rPr lang="en-GB" smtClean="0"/>
              <a:t>‹#›</a:t>
            </a:fld>
            <a:endParaRPr lang="en-GB" dirty="0"/>
          </a:p>
        </p:txBody>
      </p:sp>
    </p:spTree>
    <p:extLst>
      <p:ext uri="{BB962C8B-B14F-4D97-AF65-F5344CB8AC3E}">
        <p14:creationId xmlns:p14="http://schemas.microsoft.com/office/powerpoint/2010/main" val="3926748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EC5DE-0BAD-A367-6D8F-0D40AFAC53C5}"/>
              </a:ext>
            </a:extLst>
          </p:cNvPr>
          <p:cNvSpPr>
            <a:spLocks noGrp="1"/>
          </p:cNvSpPr>
          <p:nvPr>
            <p:ph type="dt" sz="half" idx="10"/>
          </p:nvPr>
        </p:nvSpPr>
        <p:spPr/>
        <p:txBody>
          <a:bodyPr/>
          <a:lstStyle/>
          <a:p>
            <a:fld id="{7E7E7DC4-6F1F-48D2-86DF-5AF01EE7FA30}" type="datetimeFigureOut">
              <a:rPr lang="en-GB" smtClean="0"/>
              <a:t>26/11/2025</a:t>
            </a:fld>
            <a:endParaRPr lang="en-GB" dirty="0"/>
          </a:p>
        </p:txBody>
      </p:sp>
      <p:sp>
        <p:nvSpPr>
          <p:cNvPr id="3" name="Footer Placeholder 2">
            <a:extLst>
              <a:ext uri="{FF2B5EF4-FFF2-40B4-BE49-F238E27FC236}">
                <a16:creationId xmlns:a16="http://schemas.microsoft.com/office/drawing/2014/main" id="{B340A59C-3F48-D37A-867B-52D300DCA6C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F4DAF8D-E497-EFA1-0A88-5113212F8C69}"/>
              </a:ext>
            </a:extLst>
          </p:cNvPr>
          <p:cNvSpPr>
            <a:spLocks noGrp="1"/>
          </p:cNvSpPr>
          <p:nvPr>
            <p:ph type="sldNum" sz="quarter" idx="12"/>
          </p:nvPr>
        </p:nvSpPr>
        <p:spPr/>
        <p:txBody>
          <a:bodyPr/>
          <a:lstStyle/>
          <a:p>
            <a:fld id="{C9A98206-6C0F-4A35-804B-7A742EFF6336}" type="slidenum">
              <a:rPr lang="en-GB" smtClean="0"/>
              <a:t>‹#›</a:t>
            </a:fld>
            <a:endParaRPr lang="en-GB" dirty="0"/>
          </a:p>
        </p:txBody>
      </p:sp>
    </p:spTree>
    <p:extLst>
      <p:ext uri="{BB962C8B-B14F-4D97-AF65-F5344CB8AC3E}">
        <p14:creationId xmlns:p14="http://schemas.microsoft.com/office/powerpoint/2010/main" val="365764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6E62-9B7C-A922-04A6-F36E26C31A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08CC3A-2E54-1E60-4ADB-38EBC40D45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5E00F0-7975-5597-0BEC-2F6CC154F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E39529-AECE-DF9D-DB5C-5B55F11C3C5C}"/>
              </a:ext>
            </a:extLst>
          </p:cNvPr>
          <p:cNvSpPr>
            <a:spLocks noGrp="1"/>
          </p:cNvSpPr>
          <p:nvPr>
            <p:ph type="dt" sz="half" idx="10"/>
          </p:nvPr>
        </p:nvSpPr>
        <p:spPr/>
        <p:txBody>
          <a:bodyPr/>
          <a:lstStyle/>
          <a:p>
            <a:fld id="{7E7E7DC4-6F1F-48D2-86DF-5AF01EE7FA30}" type="datetimeFigureOut">
              <a:rPr lang="en-GB" smtClean="0"/>
              <a:t>26/11/2025</a:t>
            </a:fld>
            <a:endParaRPr lang="en-GB" dirty="0"/>
          </a:p>
        </p:txBody>
      </p:sp>
      <p:sp>
        <p:nvSpPr>
          <p:cNvPr id="6" name="Footer Placeholder 5">
            <a:extLst>
              <a:ext uri="{FF2B5EF4-FFF2-40B4-BE49-F238E27FC236}">
                <a16:creationId xmlns:a16="http://schemas.microsoft.com/office/drawing/2014/main" id="{06535E1C-6456-3330-E5E4-0770A18B4FD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EC7E3DA-F1BA-4954-C5D8-EA0CCFE1E21E}"/>
              </a:ext>
            </a:extLst>
          </p:cNvPr>
          <p:cNvSpPr>
            <a:spLocks noGrp="1"/>
          </p:cNvSpPr>
          <p:nvPr>
            <p:ph type="sldNum" sz="quarter" idx="12"/>
          </p:nvPr>
        </p:nvSpPr>
        <p:spPr/>
        <p:txBody>
          <a:bodyPr/>
          <a:lstStyle/>
          <a:p>
            <a:fld id="{C9A98206-6C0F-4A35-804B-7A742EFF6336}" type="slidenum">
              <a:rPr lang="en-GB" smtClean="0"/>
              <a:t>‹#›</a:t>
            </a:fld>
            <a:endParaRPr lang="en-GB" dirty="0"/>
          </a:p>
        </p:txBody>
      </p:sp>
    </p:spTree>
    <p:extLst>
      <p:ext uri="{BB962C8B-B14F-4D97-AF65-F5344CB8AC3E}">
        <p14:creationId xmlns:p14="http://schemas.microsoft.com/office/powerpoint/2010/main" val="275881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1DB6-A2ED-2982-A272-A7E8ED6D50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0A50F40-1BEB-E2E2-A50B-4E245545A9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DE07BCC-481E-F86A-02E7-A3707CA9CD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E7F464-E33D-BF21-0E8A-26AF42436E2B}"/>
              </a:ext>
            </a:extLst>
          </p:cNvPr>
          <p:cNvSpPr>
            <a:spLocks noGrp="1"/>
          </p:cNvSpPr>
          <p:nvPr>
            <p:ph type="dt" sz="half" idx="10"/>
          </p:nvPr>
        </p:nvSpPr>
        <p:spPr/>
        <p:txBody>
          <a:bodyPr/>
          <a:lstStyle/>
          <a:p>
            <a:fld id="{7E7E7DC4-6F1F-48D2-86DF-5AF01EE7FA30}" type="datetimeFigureOut">
              <a:rPr lang="en-GB" smtClean="0"/>
              <a:t>26/11/2025</a:t>
            </a:fld>
            <a:endParaRPr lang="en-GB" dirty="0"/>
          </a:p>
        </p:txBody>
      </p:sp>
      <p:sp>
        <p:nvSpPr>
          <p:cNvPr id="6" name="Footer Placeholder 5">
            <a:extLst>
              <a:ext uri="{FF2B5EF4-FFF2-40B4-BE49-F238E27FC236}">
                <a16:creationId xmlns:a16="http://schemas.microsoft.com/office/drawing/2014/main" id="{EBD2ADF8-C716-8A12-3A5F-88C2A6DF209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570132-B92B-B3A3-CBBC-818621B7F09B}"/>
              </a:ext>
            </a:extLst>
          </p:cNvPr>
          <p:cNvSpPr>
            <a:spLocks noGrp="1"/>
          </p:cNvSpPr>
          <p:nvPr>
            <p:ph type="sldNum" sz="quarter" idx="12"/>
          </p:nvPr>
        </p:nvSpPr>
        <p:spPr/>
        <p:txBody>
          <a:bodyPr/>
          <a:lstStyle/>
          <a:p>
            <a:fld id="{C9A98206-6C0F-4A35-804B-7A742EFF6336}" type="slidenum">
              <a:rPr lang="en-GB" smtClean="0"/>
              <a:t>‹#›</a:t>
            </a:fld>
            <a:endParaRPr lang="en-GB" dirty="0"/>
          </a:p>
        </p:txBody>
      </p:sp>
    </p:spTree>
    <p:extLst>
      <p:ext uri="{BB962C8B-B14F-4D97-AF65-F5344CB8AC3E}">
        <p14:creationId xmlns:p14="http://schemas.microsoft.com/office/powerpoint/2010/main" val="2251003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9B9D53-7199-0EE5-EFA2-7240B1DCC4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0847E6-4071-4A0E-3DD6-82A9ABAE0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1EED45-1A0C-F156-70A2-8A8BE3DB8C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E7E7DC4-6F1F-48D2-86DF-5AF01EE7FA30}" type="datetimeFigureOut">
              <a:rPr lang="en-GB" smtClean="0"/>
              <a:t>26/11/2025</a:t>
            </a:fld>
            <a:endParaRPr lang="en-GB" dirty="0"/>
          </a:p>
        </p:txBody>
      </p:sp>
      <p:sp>
        <p:nvSpPr>
          <p:cNvPr id="5" name="Footer Placeholder 4">
            <a:extLst>
              <a:ext uri="{FF2B5EF4-FFF2-40B4-BE49-F238E27FC236}">
                <a16:creationId xmlns:a16="http://schemas.microsoft.com/office/drawing/2014/main" id="{74AEC43D-4556-3106-4E1C-325CCCD30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74157BF9-C30F-6C3A-180F-CC608B045F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A98206-6C0F-4A35-804B-7A742EFF6336}" type="slidenum">
              <a:rPr lang="en-GB" smtClean="0"/>
              <a:t>‹#›</a:t>
            </a:fld>
            <a:endParaRPr lang="en-GB" dirty="0"/>
          </a:p>
        </p:txBody>
      </p:sp>
    </p:spTree>
    <p:extLst>
      <p:ext uri="{BB962C8B-B14F-4D97-AF65-F5344CB8AC3E}">
        <p14:creationId xmlns:p14="http://schemas.microsoft.com/office/powerpoint/2010/main" val="3448686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2tic4wvo1iusb.cloudfront.net/production/documents/tenders/Recruitment-and-retention_evidence-summary-_v.3.3.0.pdf?v=176366047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gov.uk/government/publications/working-lives-of-teachers-and-leaders-wave-3" TargetMode="External"/><Relationship Id="rId4" Type="http://schemas.openxmlformats.org/officeDocument/2006/relationships/hyperlink" Target="http://www.nfer.ac.uk/publications/teacher-labour-market-in-england-annual-report-202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uyingforschools.blog.gov.uk/2025/02/11/embracing-flexible-working-in-schools-and-trus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schoolsweek.co.uk/nine-day-fortnight-proves-a-big-hit-with-dixons-staf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fer.ac.uk/publications/teacher-labour-market-in-england-annual-report-202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educationsupport.org.uk/media/ftwl04cs/twix-2024.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eachertapp.com/articles/online-shopping-during-ppa-not-sick-sick-days-and-keeping-teachers-teach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hyperlink" Target="https://www.nfer.ac.uk/publications/how-to-recruit-6-500-teachers-modelling-the-potential-routes-to-delivering-labour-s-teacher-supply-pledg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evalueschools.com/need-to-know/cpd-frameworks-for-the-school-workforc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createvalueschools.com/blog/be-kind-how-to-entice-teachers-and-governors-into-our-school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hyperlink" Target="https://createvalueschools.com/blog/enjoy-what-you-do-hope-joy-and-staying-power/"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ducationendowmentfoundation.org.uk/education-evidence/guidance-reports/effective-professional-development?search_term=professional" TargetMode="External"/><Relationship Id="rId3" Type="http://schemas.openxmlformats.org/officeDocument/2006/relationships/hyperlink" Target="createvalueschools.com/blog/avoiding-and-addressing-staff-burnout/" TargetMode="External"/><Relationship Id="rId7" Type="http://schemas.openxmlformats.org/officeDocument/2006/relationships/hyperlink" Target="https://www.shaneleaning.com/podcast/126" TargetMode="External"/><Relationship Id="rId2" Type="http://schemas.openxmlformats.org/officeDocument/2006/relationships/hyperlink" Target="educationendowmentfoundation.org.uk/education-evidence/leadership-and-planning/recruiting-retaining-and-supporting-teachers" TargetMode="External"/><Relationship Id="rId1" Type="http://schemas.openxmlformats.org/officeDocument/2006/relationships/slideLayout" Target="../slideLayouts/slideLayout2.xml"/><Relationship Id="rId6" Type="http://schemas.openxmlformats.org/officeDocument/2006/relationships/hyperlink" Target="createvalueschools.com/need-to-know/building-positive-parent-partnerships/" TargetMode="External"/><Relationship Id="rId5" Type="http://schemas.openxmlformats.org/officeDocument/2006/relationships/hyperlink" Target="https://createvalueschools.com/need-to-know/how-do-we-create-a-positive-behaviour-culture/" TargetMode="External"/><Relationship Id="rId10" Type="http://schemas.openxmlformats.org/officeDocument/2006/relationships/image" Target="../media/image1.png"/><Relationship Id="rId4" Type="http://schemas.openxmlformats.org/officeDocument/2006/relationships/hyperlink" Target="https://schoolsweek.co.uk/an-impoverished-work-life-drives-too-many-teachers-out/" TargetMode="External"/><Relationship Id="rId9" Type="http://schemas.openxmlformats.org/officeDocument/2006/relationships/hyperlink" Target="createvalueschools.com/media/175-Five-retention-strategies.pdf"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7.png"/><Relationship Id="rId7" Type="http://schemas.openxmlformats.org/officeDocument/2006/relationships/hyperlink" Target="createvalueschools.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orthenliz.podbean.com/" TargetMode="External"/><Relationship Id="rId5" Type="http://schemas.openxmlformats.org/officeDocument/2006/relationships/image" Target="../media/image8.png"/><Relationship Id="rId4" Type="http://schemas.openxmlformats.org/officeDocument/2006/relationships/hyperlink" Target="http://eepurl.com/i2429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epi.org.uk/publications-and-research/six-charts-that-explain-the-state-of-the-teaching-workforce-in-england/"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working-lives-of-teachers-and-leaders-wave-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educationendowmentfoundation.org.uk/education-evidence/leadership-and-planning/recruiting-retaining-and-supporting-teachers" TargetMode="External"/><Relationship Id="rId4" Type="http://schemas.openxmlformats.org/officeDocument/2006/relationships/hyperlink" Target="http://www.nfer.ac.uk/publications/teacher-labour-market-in-england-annual-report-202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choolsweek.co.uk/using-chatgpt-can-cut-lesson-planning-by-31-eef-stud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support.org.uk/resources/for-organisations/research/teacher-wellbeing-inde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createvalueschools.com/need-to-know/how-do-teachers-feel-about-their-working-lif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fRNlL2Y1wjg?si=_QtNpgaOHKVD95M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createvalueschools.com/need-to-know/the-perma-wellbeing-framework/" TargetMode="External"/><Relationship Id="rId4" Type="http://schemas.openxmlformats.org/officeDocument/2006/relationships/hyperlink" Target="https://www.educationsupport.org.uk/resources/for-organisations/guides/stress-risk-assessment-an-approach-for-sch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GB" noProof="0" dirty="0"/>
          </a:p>
        </p:txBody>
      </p:sp>
      <p:sp>
        <p:nvSpPr>
          <p:cNvPr id="2" name="Title 1">
            <a:extLst>
              <a:ext uri="{FF2B5EF4-FFF2-40B4-BE49-F238E27FC236}">
                <a16:creationId xmlns:a16="http://schemas.microsoft.com/office/drawing/2014/main" id="{21C7D6CE-C2A7-7DB9-5729-BFF1D6A5E670}"/>
              </a:ext>
            </a:extLst>
          </p:cNvPr>
          <p:cNvSpPr>
            <a:spLocks noGrp="1"/>
          </p:cNvSpPr>
          <p:nvPr>
            <p:ph type="ctrTitle"/>
          </p:nvPr>
        </p:nvSpPr>
        <p:spPr>
          <a:xfrm>
            <a:off x="2558716" y="955309"/>
            <a:ext cx="7074568" cy="2898975"/>
          </a:xfrm>
        </p:spPr>
        <p:txBody>
          <a:bodyPr>
            <a:normAutofit/>
          </a:bodyPr>
          <a:lstStyle/>
          <a:p>
            <a:r>
              <a:rPr lang="en-GB" sz="5100" noProof="0" dirty="0">
                <a:solidFill>
                  <a:srgbClr val="FFFFFF"/>
                </a:solidFill>
              </a:rPr>
              <a:t>Five evidence-based retention strategies – that won’t bust the budget</a:t>
            </a:r>
          </a:p>
        </p:txBody>
      </p:sp>
      <p:sp>
        <p:nvSpPr>
          <p:cNvPr id="3" name="Subtitle 2">
            <a:extLst>
              <a:ext uri="{FF2B5EF4-FFF2-40B4-BE49-F238E27FC236}">
                <a16:creationId xmlns:a16="http://schemas.microsoft.com/office/drawing/2014/main" id="{E66D01AE-DCAB-A369-A471-CFBA64D41047}"/>
              </a:ext>
            </a:extLst>
          </p:cNvPr>
          <p:cNvSpPr>
            <a:spLocks noGrp="1"/>
          </p:cNvSpPr>
          <p:nvPr>
            <p:ph type="subTitle" idx="1"/>
          </p:nvPr>
        </p:nvSpPr>
        <p:spPr>
          <a:xfrm>
            <a:off x="2634916" y="4533813"/>
            <a:ext cx="6930189" cy="938463"/>
          </a:xfrm>
        </p:spPr>
        <p:txBody>
          <a:bodyPr>
            <a:normAutofit/>
          </a:bodyPr>
          <a:lstStyle/>
          <a:p>
            <a:r>
              <a:rPr lang="en-GB" noProof="0" dirty="0">
                <a:solidFill>
                  <a:srgbClr val="FFFFFF"/>
                </a:solidFill>
              </a:rPr>
              <a:t>Liz Worthen, Owner and Managing Editor,</a:t>
            </a:r>
          </a:p>
          <a:p>
            <a:r>
              <a:rPr lang="en-GB" noProof="0" dirty="0">
                <a:solidFill>
                  <a:srgbClr val="FFFFFF"/>
                </a:solidFill>
              </a:rPr>
              <a:t>Creating Value in Schools</a:t>
            </a:r>
          </a:p>
        </p:txBody>
      </p:sp>
      <p:sp>
        <p:nvSpPr>
          <p:cNvPr id="14"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5" name="Picture 4" descr="A colorful square shaped object&#10;&#10;AI-generated content may be incorrect.">
            <a:extLst>
              <a:ext uri="{FF2B5EF4-FFF2-40B4-BE49-F238E27FC236}">
                <a16:creationId xmlns:a16="http://schemas.microsoft.com/office/drawing/2014/main" id="{30A8B47A-18C1-AB88-0F5E-1F6BD584A27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0668000" y="5529943"/>
            <a:ext cx="762000" cy="762000"/>
          </a:xfrm>
          <a:prstGeom prst="rect">
            <a:avLst/>
          </a:prstGeom>
        </p:spPr>
      </p:pic>
    </p:spTree>
    <p:extLst>
      <p:ext uri="{BB962C8B-B14F-4D97-AF65-F5344CB8AC3E}">
        <p14:creationId xmlns:p14="http://schemas.microsoft.com/office/powerpoint/2010/main" val="205428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A1DC0F-679A-6967-142F-126EFCD6EE20}"/>
              </a:ext>
            </a:extLst>
          </p:cNvPr>
          <p:cNvSpPr>
            <a:spLocks noGrp="1"/>
          </p:cNvSpPr>
          <p:nvPr>
            <p:ph type="title"/>
          </p:nvPr>
        </p:nvSpPr>
        <p:spPr>
          <a:xfrm>
            <a:off x="686834" y="1153572"/>
            <a:ext cx="3200400" cy="4461163"/>
          </a:xfrm>
        </p:spPr>
        <p:txBody>
          <a:bodyPr>
            <a:normAutofit/>
          </a:bodyPr>
          <a:lstStyle/>
          <a:p>
            <a:r>
              <a:rPr lang="en-GB" noProof="0">
                <a:solidFill>
                  <a:srgbClr val="FFFFFF"/>
                </a:solidFill>
              </a:rPr>
              <a:t>3. Enable flexible working opportunities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46E12A0-E21B-E02D-3DC3-CE0A9BF0D38B}"/>
              </a:ext>
            </a:extLst>
          </p:cNvPr>
          <p:cNvSpPr>
            <a:spLocks noGrp="1"/>
          </p:cNvSpPr>
          <p:nvPr>
            <p:ph idx="1"/>
          </p:nvPr>
        </p:nvSpPr>
        <p:spPr>
          <a:xfrm>
            <a:off x="4447308" y="591344"/>
            <a:ext cx="6906491" cy="5585619"/>
          </a:xfrm>
        </p:spPr>
        <p:txBody>
          <a:bodyPr anchor="ctr">
            <a:normAutofit/>
          </a:bodyPr>
          <a:lstStyle/>
          <a:p>
            <a:r>
              <a:rPr lang="en-GB" sz="1800" noProof="0" dirty="0"/>
              <a:t>Fewer than half of education staff in England have flexible working arrangements, yet research suggests flexible working can boost recruitment, retention, wellbeing, and job satisfaction.</a:t>
            </a:r>
          </a:p>
          <a:p>
            <a:r>
              <a:rPr lang="en-US" sz="1800" dirty="0"/>
              <a:t>In the wider workforce, half of all graduates now work remotely. </a:t>
            </a:r>
            <a:endParaRPr lang="en-GB" sz="1800" noProof="0" dirty="0"/>
          </a:p>
          <a:p>
            <a:r>
              <a:rPr lang="en-US" sz="1800" dirty="0"/>
              <a:t>‘The qualitative evidence is compelling: 82% of leaders at schools already offering it feel it has helped improve retention and most teachers (76%) believe that being able to work flexibly would encourage them to stay in the profession long-term.’ (</a:t>
            </a:r>
            <a:r>
              <a:rPr lang="en-US" sz="1800" dirty="0">
                <a:hlinkClick r:id="rId3"/>
              </a:rPr>
              <a:t>EEF: Recruiting, Retaining and Supporting Teachers</a:t>
            </a:r>
            <a:r>
              <a:rPr lang="en-US" sz="1800" dirty="0"/>
              <a:t>)</a:t>
            </a:r>
          </a:p>
          <a:p>
            <a:r>
              <a:rPr lang="en-GB" sz="1800" noProof="0" dirty="0"/>
              <a:t>65% of staff wouldn't feel confident requesting flexible working, and 61% believe it would harm their career prospects. </a:t>
            </a:r>
          </a:p>
          <a:p>
            <a:pPr marL="0" indent="0">
              <a:buNone/>
            </a:pPr>
            <a:endParaRPr lang="en-GB" sz="1800" b="1" noProof="0" dirty="0"/>
          </a:p>
          <a:p>
            <a:pPr marL="0" indent="0">
              <a:buNone/>
            </a:pPr>
            <a:r>
              <a:rPr lang="en-GB" sz="1800" b="1" noProof="0" dirty="0"/>
              <a:t>Sources</a:t>
            </a:r>
          </a:p>
          <a:p>
            <a:r>
              <a:rPr lang="en-GB" sz="1800" dirty="0">
                <a:hlinkClick r:id="rId4"/>
              </a:rPr>
              <a:t>NFER: Teacher Labour Market in England Annual Report 2025</a:t>
            </a:r>
            <a:r>
              <a:rPr lang="en-GB" sz="1800" dirty="0"/>
              <a:t> </a:t>
            </a:r>
          </a:p>
          <a:p>
            <a:r>
              <a:rPr lang="en-GB" sz="1800" dirty="0">
                <a:hlinkClick r:id="rId5"/>
              </a:rPr>
              <a:t>DfE: Working lives of teachers and leaders: wave 3</a:t>
            </a:r>
            <a:r>
              <a:rPr lang="en-GB" sz="1800" dirty="0"/>
              <a:t> </a:t>
            </a:r>
          </a:p>
          <a:p>
            <a:endParaRPr lang="en-GB" sz="1800" dirty="0"/>
          </a:p>
          <a:p>
            <a:endParaRPr lang="en-GB" sz="1800" noProof="0" dirty="0"/>
          </a:p>
        </p:txBody>
      </p:sp>
      <p:pic>
        <p:nvPicPr>
          <p:cNvPr id="4" name="Picture 3" descr="A colorful square shaped object&#10;&#10;AI-generated content may be incorrect.">
            <a:extLst>
              <a:ext uri="{FF2B5EF4-FFF2-40B4-BE49-F238E27FC236}">
                <a16:creationId xmlns:a16="http://schemas.microsoft.com/office/drawing/2014/main" id="{803014E1-B62E-F345-44AE-305352933A97}"/>
              </a:ext>
            </a:extLst>
          </p:cNvPr>
          <p:cNvPicPr/>
          <p:nvPr/>
        </p:nvPicPr>
        <p:blipFill>
          <a:blip r:embed="rId6">
            <a:extLst>
              <a:ext uri="{28A0092B-C50C-407E-A947-70E740481C1C}">
                <a14:useLocalDpi xmlns:a14="http://schemas.microsoft.com/office/drawing/2010/main" val="0"/>
              </a:ext>
            </a:extLst>
          </a:blip>
          <a:stretch>
            <a:fillRect/>
          </a:stretch>
        </p:blipFill>
        <p:spPr>
          <a:xfrm>
            <a:off x="10668000" y="5529943"/>
            <a:ext cx="762000" cy="762000"/>
          </a:xfrm>
          <a:prstGeom prst="rect">
            <a:avLst/>
          </a:prstGeom>
        </p:spPr>
      </p:pic>
    </p:spTree>
    <p:extLst>
      <p:ext uri="{BB962C8B-B14F-4D97-AF65-F5344CB8AC3E}">
        <p14:creationId xmlns:p14="http://schemas.microsoft.com/office/powerpoint/2010/main" val="4186837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67EF1A-5FB7-3265-C63B-0F10D1EF0B27}"/>
              </a:ext>
            </a:extLst>
          </p:cNvPr>
          <p:cNvSpPr>
            <a:spLocks noGrp="1"/>
          </p:cNvSpPr>
          <p:nvPr>
            <p:ph type="title"/>
          </p:nvPr>
        </p:nvSpPr>
        <p:spPr>
          <a:xfrm>
            <a:off x="1171074" y="1396686"/>
            <a:ext cx="3240506" cy="4064628"/>
          </a:xfrm>
        </p:spPr>
        <p:txBody>
          <a:bodyPr>
            <a:normAutofit/>
          </a:bodyPr>
          <a:lstStyle/>
          <a:p>
            <a:r>
              <a:rPr lang="en-GB" noProof="0">
                <a:solidFill>
                  <a:srgbClr val="FFFFFF"/>
                </a:solidFill>
              </a:rPr>
              <a:t>3. Flexible working opportunities in practice</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7BCC97C-90CF-E6B0-7CA3-03264D94A3D0}"/>
              </a:ext>
            </a:extLst>
          </p:cNvPr>
          <p:cNvSpPr>
            <a:spLocks noGrp="1"/>
          </p:cNvSpPr>
          <p:nvPr>
            <p:ph idx="1"/>
          </p:nvPr>
        </p:nvSpPr>
        <p:spPr>
          <a:xfrm>
            <a:off x="5370153" y="1524001"/>
            <a:ext cx="5536397" cy="3937314"/>
          </a:xfrm>
        </p:spPr>
        <p:txBody>
          <a:bodyPr>
            <a:normAutofit fontScale="92500" lnSpcReduction="10000"/>
          </a:bodyPr>
          <a:lstStyle/>
          <a:p>
            <a:r>
              <a:rPr lang="en-GB" sz="2000" noProof="0" dirty="0"/>
              <a:t>Part-time working and job shares.</a:t>
            </a:r>
          </a:p>
          <a:p>
            <a:r>
              <a:rPr lang="en-GB" sz="2000" dirty="0"/>
              <a:t>Phased retirement. </a:t>
            </a:r>
            <a:endParaRPr lang="en-GB" sz="2000" noProof="0" dirty="0"/>
          </a:p>
          <a:p>
            <a:r>
              <a:rPr lang="en-GB" sz="2000" noProof="0" dirty="0"/>
              <a:t>Varied hours e.g. term-time only, compressed or staggered hours.</a:t>
            </a:r>
          </a:p>
          <a:p>
            <a:r>
              <a:rPr lang="en-GB" sz="2000" noProof="0" dirty="0"/>
              <a:t>Personal or family days/time.</a:t>
            </a:r>
          </a:p>
          <a:p>
            <a:r>
              <a:rPr lang="en-GB" sz="2000" noProof="0" dirty="0"/>
              <a:t>Time in lieu for additional hours worked. </a:t>
            </a:r>
          </a:p>
          <a:p>
            <a:r>
              <a:rPr lang="en-GB" sz="2000" noProof="0" dirty="0"/>
              <a:t>Home or remote working, e.g. PPA time conducted off site.</a:t>
            </a:r>
          </a:p>
          <a:p>
            <a:pPr marL="0" indent="0">
              <a:buNone/>
            </a:pPr>
            <a:r>
              <a:rPr lang="en-GB" sz="1800" b="1" noProof="0" dirty="0"/>
              <a:t>School case studies </a:t>
            </a:r>
          </a:p>
          <a:p>
            <a:pPr marL="0" indent="0">
              <a:buNone/>
            </a:pPr>
            <a:r>
              <a:rPr lang="en-US" sz="1800" u="sng" dirty="0">
                <a:hlinkClick r:id="rId3"/>
              </a:rPr>
              <a:t>DfE blog: Embracing flexible working in schools and trusts</a:t>
            </a:r>
            <a:endParaRPr lang="en-GB" sz="1800" noProof="0" dirty="0"/>
          </a:p>
          <a:p>
            <a:pPr marL="0" indent="0">
              <a:buNone/>
            </a:pPr>
            <a:r>
              <a:rPr lang="en-US" sz="1800" u="sng" dirty="0">
                <a:hlinkClick r:id="rId4"/>
              </a:rPr>
              <a:t>Schools Week: Nine-day fortnight proves a big hit with Dixons staff</a:t>
            </a:r>
            <a:endParaRPr lang="en-GB" sz="1800" noProof="0" dirty="0"/>
          </a:p>
        </p:txBody>
      </p:sp>
      <p:pic>
        <p:nvPicPr>
          <p:cNvPr id="4" name="Picture 3" descr="A colorful square shaped object&#10;&#10;AI-generated content may be incorrect.">
            <a:extLst>
              <a:ext uri="{FF2B5EF4-FFF2-40B4-BE49-F238E27FC236}">
                <a16:creationId xmlns:a16="http://schemas.microsoft.com/office/drawing/2014/main" id="{36AB5FB1-7FF6-300B-1EB5-FF86EFF669A6}"/>
              </a:ext>
            </a:extLst>
          </p:cNvPr>
          <p:cNvPicPr/>
          <p:nvPr/>
        </p:nvPicPr>
        <p:blipFill>
          <a:blip r:embed="rId5">
            <a:extLst>
              <a:ext uri="{28A0092B-C50C-407E-A947-70E740481C1C}">
                <a14:useLocalDpi xmlns:a14="http://schemas.microsoft.com/office/drawing/2010/main" val="0"/>
              </a:ext>
            </a:extLst>
          </a:blip>
          <a:stretch>
            <a:fillRect/>
          </a:stretch>
        </p:blipFill>
        <p:spPr>
          <a:xfrm>
            <a:off x="10668000" y="5529943"/>
            <a:ext cx="762000" cy="762000"/>
          </a:xfrm>
          <a:prstGeom prst="rect">
            <a:avLst/>
          </a:prstGeom>
        </p:spPr>
      </p:pic>
    </p:spTree>
    <p:extLst>
      <p:ext uri="{BB962C8B-B14F-4D97-AF65-F5344CB8AC3E}">
        <p14:creationId xmlns:p14="http://schemas.microsoft.com/office/powerpoint/2010/main" val="340462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3BFB4-C767-61CF-218D-B52A3B1AF7B2}"/>
              </a:ext>
            </a:extLst>
          </p:cNvPr>
          <p:cNvSpPr>
            <a:spLocks noGrp="1"/>
          </p:cNvSpPr>
          <p:nvPr>
            <p:ph type="title"/>
          </p:nvPr>
        </p:nvSpPr>
        <p:spPr>
          <a:xfrm>
            <a:off x="686834" y="1153572"/>
            <a:ext cx="3200400" cy="4461163"/>
          </a:xfrm>
        </p:spPr>
        <p:txBody>
          <a:bodyPr>
            <a:normAutofit/>
          </a:bodyPr>
          <a:lstStyle/>
          <a:p>
            <a:r>
              <a:rPr lang="en-GB" noProof="0">
                <a:solidFill>
                  <a:srgbClr val="FFFFFF"/>
                </a:solidFill>
              </a:rPr>
              <a:t>3. Creating a flexible working culture</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66160CF-D2FF-9D93-4CF3-0A5013A31722}"/>
              </a:ext>
            </a:extLst>
          </p:cNvPr>
          <p:cNvSpPr>
            <a:spLocks noGrp="1"/>
          </p:cNvSpPr>
          <p:nvPr>
            <p:ph idx="1"/>
          </p:nvPr>
        </p:nvSpPr>
        <p:spPr>
          <a:xfrm>
            <a:off x="4447308" y="591344"/>
            <a:ext cx="6906491" cy="5585619"/>
          </a:xfrm>
        </p:spPr>
        <p:txBody>
          <a:bodyPr anchor="ctr">
            <a:normAutofit/>
          </a:bodyPr>
          <a:lstStyle/>
          <a:p>
            <a:r>
              <a:rPr lang="en-GB" sz="2400" noProof="0"/>
              <a:t>What’s your process for flexible working requests? Do you proactively offer options to all staff, or wait for individual requests? </a:t>
            </a:r>
          </a:p>
          <a:p>
            <a:r>
              <a:rPr lang="en-GB" sz="2400" noProof="0"/>
              <a:t>Is there a belief that leadership requires a full-time presence? Do you have a culture that’s positive about flexible working? Is it modelled from the top?  </a:t>
            </a:r>
          </a:p>
          <a:p>
            <a:r>
              <a:rPr lang="en-GB" sz="2400" noProof="0"/>
              <a:t>Are teachers allowed to complete non-contact work when and where they’re most productive? </a:t>
            </a:r>
          </a:p>
          <a:p>
            <a:r>
              <a:rPr lang="en-GB" sz="2400" noProof="0"/>
              <a:t>What are the flexible working opportunities that matter to your staff? </a:t>
            </a:r>
          </a:p>
          <a:p>
            <a:r>
              <a:rPr lang="en-GB" sz="2400" noProof="0"/>
              <a:t>Do you have a flexible working policy in place? </a:t>
            </a:r>
          </a:p>
        </p:txBody>
      </p:sp>
      <p:pic>
        <p:nvPicPr>
          <p:cNvPr id="4" name="Picture 3" descr="A colorful square shaped object&#10;&#10;AI-generated content may be incorrect.">
            <a:extLst>
              <a:ext uri="{FF2B5EF4-FFF2-40B4-BE49-F238E27FC236}">
                <a16:creationId xmlns:a16="http://schemas.microsoft.com/office/drawing/2014/main" id="{31FF285E-B2BF-9BD0-6540-CC43154E43D0}"/>
              </a:ext>
            </a:extLst>
          </p:cNvPr>
          <p:cNvPicPr/>
          <p:nvPr/>
        </p:nvPicPr>
        <p:blipFill>
          <a:blip r:embed="rId3">
            <a:extLst>
              <a:ext uri="{28A0092B-C50C-407E-A947-70E740481C1C}">
                <a14:useLocalDpi xmlns:a14="http://schemas.microsoft.com/office/drawing/2010/main" val="0"/>
              </a:ext>
            </a:extLst>
          </a:blip>
          <a:stretch>
            <a:fillRect/>
          </a:stretch>
        </p:blipFill>
        <p:spPr>
          <a:xfrm>
            <a:off x="10668000" y="5529943"/>
            <a:ext cx="762000" cy="762000"/>
          </a:xfrm>
          <a:prstGeom prst="rect">
            <a:avLst/>
          </a:prstGeom>
        </p:spPr>
      </p:pic>
    </p:spTree>
    <p:extLst>
      <p:ext uri="{BB962C8B-B14F-4D97-AF65-F5344CB8AC3E}">
        <p14:creationId xmlns:p14="http://schemas.microsoft.com/office/powerpoint/2010/main" val="890960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3D43991A-2A36-224E-293D-CF3FB2A6E3F5}"/>
              </a:ext>
            </a:extLst>
          </p:cNvPr>
          <p:cNvSpPr>
            <a:spLocks noGrp="1"/>
          </p:cNvSpPr>
          <p:nvPr>
            <p:ph type="title"/>
          </p:nvPr>
        </p:nvSpPr>
        <p:spPr>
          <a:xfrm>
            <a:off x="1043631" y="809898"/>
            <a:ext cx="9787655" cy="1225731"/>
          </a:xfrm>
        </p:spPr>
        <p:txBody>
          <a:bodyPr anchor="ctr">
            <a:normAutofit/>
          </a:bodyPr>
          <a:lstStyle/>
          <a:p>
            <a:r>
              <a:rPr lang="en-GB" sz="3600" noProof="0" dirty="0"/>
              <a:t>4. Invest in relationships with pupils and parents</a:t>
            </a:r>
          </a:p>
        </p:txBody>
      </p:sp>
      <p:sp>
        <p:nvSpPr>
          <p:cNvPr id="3" name="Content Placeholder 2">
            <a:extLst>
              <a:ext uri="{FF2B5EF4-FFF2-40B4-BE49-F238E27FC236}">
                <a16:creationId xmlns:a16="http://schemas.microsoft.com/office/drawing/2014/main" id="{9F74EF36-1DDC-4040-2090-39C201940B6C}"/>
              </a:ext>
            </a:extLst>
          </p:cNvPr>
          <p:cNvSpPr>
            <a:spLocks noGrp="1"/>
          </p:cNvSpPr>
          <p:nvPr>
            <p:ph idx="1"/>
          </p:nvPr>
        </p:nvSpPr>
        <p:spPr>
          <a:xfrm>
            <a:off x="1045028" y="2508070"/>
            <a:ext cx="10047515" cy="3634110"/>
          </a:xfrm>
        </p:spPr>
        <p:txBody>
          <a:bodyPr anchor="ctr">
            <a:normAutofit/>
          </a:bodyPr>
          <a:lstStyle/>
          <a:p>
            <a:r>
              <a:rPr lang="en-GB" sz="1900" noProof="0" dirty="0"/>
              <a:t>Pupil behaviour has become one of the fastest-growing contributors to teacher workload since the pandemic.</a:t>
            </a:r>
          </a:p>
          <a:p>
            <a:r>
              <a:rPr lang="en-GB" sz="1900" noProof="0" dirty="0"/>
              <a:t>63% of staff reported increased incidents of challenging pupil behaviour, and 82% of those said it's damaged their mental health. </a:t>
            </a:r>
          </a:p>
          <a:p>
            <a:r>
              <a:rPr lang="en-GB" sz="1900" noProof="0" dirty="0"/>
              <a:t>43% felt that vexatious parental complaints had increased. </a:t>
            </a:r>
          </a:p>
          <a:p>
            <a:pPr marL="0" indent="0">
              <a:buNone/>
            </a:pPr>
            <a:r>
              <a:rPr lang="en-GB" sz="1900" b="1" noProof="0" dirty="0"/>
              <a:t>Sources</a:t>
            </a:r>
          </a:p>
          <a:p>
            <a:r>
              <a:rPr lang="en-GB" sz="1900" noProof="0" dirty="0">
                <a:hlinkClick r:id="rId3"/>
              </a:rPr>
              <a:t>NFER: Teacher Labour Market in England Annual Report 2025</a:t>
            </a:r>
            <a:r>
              <a:rPr lang="en-GB" sz="1900" noProof="0" dirty="0"/>
              <a:t> </a:t>
            </a:r>
          </a:p>
          <a:p>
            <a:r>
              <a:rPr lang="en-GB" sz="1900" noProof="0" dirty="0">
                <a:hlinkClick r:id="rId4"/>
              </a:rPr>
              <a:t>Teacher Wellbeing Index 2024</a:t>
            </a:r>
            <a:endParaRPr lang="en-GB" sz="1900" noProof="0" dirty="0"/>
          </a:p>
          <a:p>
            <a:pPr marL="0" indent="0">
              <a:buNone/>
            </a:pPr>
            <a:endParaRPr lang="en-GB" sz="1900" noProof="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A colorful square shaped object&#10;&#10;AI-generated content may be incorrect.">
            <a:extLst>
              <a:ext uri="{FF2B5EF4-FFF2-40B4-BE49-F238E27FC236}">
                <a16:creationId xmlns:a16="http://schemas.microsoft.com/office/drawing/2014/main" id="{7158E5D8-F77F-199A-3AA6-EF951E2424E1}"/>
              </a:ext>
            </a:extLst>
          </p:cNvPr>
          <p:cNvPicPr/>
          <p:nvPr/>
        </p:nvPicPr>
        <p:blipFill>
          <a:blip r:embed="rId5">
            <a:extLst>
              <a:ext uri="{28A0092B-C50C-407E-A947-70E740481C1C}">
                <a14:useLocalDpi xmlns:a14="http://schemas.microsoft.com/office/drawing/2010/main" val="0"/>
              </a:ext>
            </a:extLst>
          </a:blip>
          <a:stretch>
            <a:fillRect/>
          </a:stretch>
        </p:blipFill>
        <p:spPr>
          <a:xfrm>
            <a:off x="10668000" y="5529943"/>
            <a:ext cx="762000" cy="762000"/>
          </a:xfrm>
          <a:prstGeom prst="rect">
            <a:avLst/>
          </a:prstGeom>
        </p:spPr>
      </p:pic>
    </p:spTree>
    <p:extLst>
      <p:ext uri="{BB962C8B-B14F-4D97-AF65-F5344CB8AC3E}">
        <p14:creationId xmlns:p14="http://schemas.microsoft.com/office/powerpoint/2010/main" val="1843564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09C1F0-9018-EAED-2DAE-E33DBB1EEAE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2BBC9153-DCA3-5D91-257F-99128488E68A}"/>
              </a:ext>
            </a:extLst>
          </p:cNvPr>
          <p:cNvSpPr>
            <a:spLocks noGrp="1"/>
          </p:cNvSpPr>
          <p:nvPr>
            <p:ph type="title"/>
          </p:nvPr>
        </p:nvSpPr>
        <p:spPr>
          <a:xfrm>
            <a:off x="1043631" y="809898"/>
            <a:ext cx="9942716" cy="1554480"/>
          </a:xfrm>
        </p:spPr>
        <p:txBody>
          <a:bodyPr anchor="ctr">
            <a:normAutofit/>
          </a:bodyPr>
          <a:lstStyle/>
          <a:p>
            <a:r>
              <a:rPr lang="en-GB" sz="3600" noProof="0" dirty="0"/>
              <a:t>4. Invest in relationships with pupils and parents</a:t>
            </a:r>
          </a:p>
        </p:txBody>
      </p:sp>
      <p:sp>
        <p:nvSpPr>
          <p:cNvPr id="3" name="Content Placeholder 2">
            <a:extLst>
              <a:ext uri="{FF2B5EF4-FFF2-40B4-BE49-F238E27FC236}">
                <a16:creationId xmlns:a16="http://schemas.microsoft.com/office/drawing/2014/main" id="{8160B54F-8435-10D9-334A-78A27E3B55E9}"/>
              </a:ext>
            </a:extLst>
          </p:cNvPr>
          <p:cNvSpPr>
            <a:spLocks noGrp="1"/>
          </p:cNvSpPr>
          <p:nvPr>
            <p:ph idx="1"/>
          </p:nvPr>
        </p:nvSpPr>
        <p:spPr>
          <a:xfrm>
            <a:off x="1031348" y="2754518"/>
            <a:ext cx="9941319" cy="3634110"/>
          </a:xfrm>
        </p:spPr>
        <p:txBody>
          <a:bodyPr anchor="ctr">
            <a:normAutofit/>
          </a:bodyPr>
          <a:lstStyle/>
          <a:p>
            <a:r>
              <a:rPr lang="en-GB" sz="2000" noProof="0" dirty="0"/>
              <a:t>How are complaints being managed? Is that a time-sucker and cause of stress? </a:t>
            </a:r>
          </a:p>
          <a:p>
            <a:r>
              <a:rPr lang="en-GB" sz="2000" noProof="0" dirty="0"/>
              <a:t>Acknowledge post-pandemic behaviour changes. Be proactive in fostering positive relationships as well as establishing clear, consistent expectations. </a:t>
            </a:r>
          </a:p>
          <a:p>
            <a:r>
              <a:rPr lang="en-GB" sz="2000" noProof="0" dirty="0"/>
              <a:t>Create a school environment where everyone – pupils, families, and staff – genuinely wants to be. </a:t>
            </a:r>
          </a:p>
          <a:p>
            <a:r>
              <a:rPr lang="en-GB" sz="2000" noProof="0" dirty="0"/>
              <a:t>Position parents as partners in learning, not problems to be managed. </a:t>
            </a:r>
          </a:p>
          <a:p>
            <a:r>
              <a:rPr lang="en-GB" sz="2000" noProof="0" dirty="0"/>
              <a:t>Review your parental communication – is it clear, timely, succinct and positive? </a:t>
            </a:r>
          </a:p>
          <a:p>
            <a:r>
              <a:rPr lang="en-GB" sz="2000" noProof="0" dirty="0"/>
              <a:t>Ensure staff feel fully supported by senior leaders when dealing with parent concerns. </a:t>
            </a:r>
          </a:p>
          <a:p>
            <a:r>
              <a:rPr lang="en-GB" sz="2000" noProof="0" dirty="0"/>
              <a:t>Train staff in constructive conversation techniques for difficult discussions. </a:t>
            </a:r>
          </a:p>
          <a:p>
            <a:endParaRPr lang="en-GB" sz="1700" noProof="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A colorful square shaped object&#10;&#10;AI-generated content may be incorrect.">
            <a:extLst>
              <a:ext uri="{FF2B5EF4-FFF2-40B4-BE49-F238E27FC236}">
                <a16:creationId xmlns:a16="http://schemas.microsoft.com/office/drawing/2014/main" id="{4556C7AB-20B7-6BA0-7FAD-E9E374E50DA7}"/>
              </a:ext>
            </a:extLst>
          </p:cNvPr>
          <p:cNvPicPr/>
          <p:nvPr/>
        </p:nvPicPr>
        <p:blipFill>
          <a:blip r:embed="rId3">
            <a:extLst>
              <a:ext uri="{28A0092B-C50C-407E-A947-70E740481C1C}">
                <a14:useLocalDpi xmlns:a14="http://schemas.microsoft.com/office/drawing/2010/main" val="0"/>
              </a:ext>
            </a:extLst>
          </a:blip>
          <a:stretch>
            <a:fillRect/>
          </a:stretch>
        </p:blipFill>
        <p:spPr>
          <a:xfrm>
            <a:off x="10668000" y="5529943"/>
            <a:ext cx="762000" cy="762000"/>
          </a:xfrm>
          <a:prstGeom prst="rect">
            <a:avLst/>
          </a:prstGeom>
        </p:spPr>
      </p:pic>
    </p:spTree>
    <p:extLst>
      <p:ext uri="{BB962C8B-B14F-4D97-AF65-F5344CB8AC3E}">
        <p14:creationId xmlns:p14="http://schemas.microsoft.com/office/powerpoint/2010/main" val="4134468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3C0CD7-0727-E85C-B85E-2F037A6B3388}"/>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2998F-B2D0-E82A-5CBB-C8B048BDCC77}"/>
              </a:ext>
            </a:extLst>
          </p:cNvPr>
          <p:cNvSpPr>
            <a:spLocks noGrp="1"/>
          </p:cNvSpPr>
          <p:nvPr>
            <p:ph type="title"/>
          </p:nvPr>
        </p:nvSpPr>
        <p:spPr>
          <a:xfrm>
            <a:off x="600700" y="785830"/>
            <a:ext cx="10759536" cy="895714"/>
          </a:xfrm>
        </p:spPr>
        <p:txBody>
          <a:bodyPr anchor="b">
            <a:normAutofit/>
          </a:bodyPr>
          <a:lstStyle/>
          <a:p>
            <a:r>
              <a:rPr lang="en-GB" sz="3600" noProof="0" dirty="0"/>
              <a:t>5. Provide opportunities for professional growth</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21CB8F-E104-D545-58BC-9FC3D7246598}"/>
              </a:ext>
            </a:extLst>
          </p:cNvPr>
          <p:cNvSpPr>
            <a:spLocks noGrp="1"/>
          </p:cNvSpPr>
          <p:nvPr>
            <p:ph idx="1"/>
          </p:nvPr>
        </p:nvSpPr>
        <p:spPr>
          <a:xfrm>
            <a:off x="572493" y="2071316"/>
            <a:ext cx="6713552" cy="4119172"/>
          </a:xfrm>
        </p:spPr>
        <p:txBody>
          <a:bodyPr anchor="t">
            <a:normAutofit/>
          </a:bodyPr>
          <a:lstStyle/>
          <a:p>
            <a:pPr marL="0" indent="0">
              <a:lnSpc>
                <a:spcPct val="114000"/>
              </a:lnSpc>
              <a:buNone/>
            </a:pPr>
            <a:r>
              <a:rPr lang="en-GB" sz="2000" noProof="0" dirty="0"/>
              <a:t>‘Teachers who feel they are a “much worse teacher” than they were last year are THREE TIMES more likely to say they are going to leave teaching in the next three years.’ </a:t>
            </a:r>
            <a:r>
              <a:rPr lang="en-GB" sz="2000" noProof="0" dirty="0">
                <a:hlinkClick r:id="rId3"/>
              </a:rPr>
              <a:t>Teacher Tapp blog, 17 June 2025</a:t>
            </a:r>
            <a:endParaRPr lang="en-GB" sz="2000" noProof="0" dirty="0"/>
          </a:p>
          <a:p>
            <a:pPr marL="0" indent="0">
              <a:lnSpc>
                <a:spcPct val="114000"/>
              </a:lnSpc>
              <a:buNone/>
            </a:pPr>
            <a:r>
              <a:rPr lang="en-GB" sz="2000" noProof="0" dirty="0"/>
              <a:t>‘In theory, there should be a link from participating in CPD to increased confidence and, in turn, to improved retention… However, teacher surveys suggest that teachers do not place a high value on the CPD that they currently experience, perhaps due to its lack of relevance to teachers’ current practice and personal development goals.’ </a:t>
            </a:r>
            <a:r>
              <a:rPr lang="en-GB" sz="2000" noProof="0" dirty="0">
                <a:hlinkClick r:id="rId4"/>
              </a:rPr>
              <a:t>NFER, How to recruit 6,500 teachers</a:t>
            </a:r>
            <a:endParaRPr lang="en-GB" sz="2000" i="1" noProof="0" dirty="0"/>
          </a:p>
        </p:txBody>
      </p:sp>
      <p:pic>
        <p:nvPicPr>
          <p:cNvPr id="5" name="Picture 4" descr="A quote on a white background&#10;&#10;AI-generated content may be incorrect.">
            <a:extLst>
              <a:ext uri="{FF2B5EF4-FFF2-40B4-BE49-F238E27FC236}">
                <a16:creationId xmlns:a16="http://schemas.microsoft.com/office/drawing/2014/main" id="{73D1D953-6F4B-84F5-720A-47ABB8F820BA}"/>
              </a:ext>
            </a:extLst>
          </p:cNvPr>
          <p:cNvPicPr>
            <a:picLocks noChangeAspect="1"/>
          </p:cNvPicPr>
          <p:nvPr/>
        </p:nvPicPr>
        <p:blipFill>
          <a:blip r:embed="rId5">
            <a:extLst>
              <a:ext uri="{28A0092B-C50C-407E-A947-70E740481C1C}">
                <a14:useLocalDpi xmlns:a14="http://schemas.microsoft.com/office/drawing/2010/main" val="0"/>
              </a:ext>
            </a:extLst>
          </a:blip>
          <a:srcRect b="-3"/>
          <a:stretch>
            <a:fillRect/>
          </a:stretch>
        </p:blipFill>
        <p:spPr>
          <a:xfrm>
            <a:off x="7675658" y="2093976"/>
            <a:ext cx="3941064" cy="4096512"/>
          </a:xfrm>
          <a:prstGeom prst="rect">
            <a:avLst/>
          </a:prstGeom>
        </p:spPr>
      </p:pic>
      <p:pic>
        <p:nvPicPr>
          <p:cNvPr id="4" name="Picture 3" descr="A colorful square shaped object&#10;&#10;AI-generated content may be incorrect.">
            <a:extLst>
              <a:ext uri="{FF2B5EF4-FFF2-40B4-BE49-F238E27FC236}">
                <a16:creationId xmlns:a16="http://schemas.microsoft.com/office/drawing/2014/main" id="{95A0F20C-7D30-FD83-A28E-951E61C6A37C}"/>
              </a:ext>
            </a:extLst>
          </p:cNvPr>
          <p:cNvPicPr/>
          <p:nvPr/>
        </p:nvPicPr>
        <p:blipFill>
          <a:blip r:embed="rId6">
            <a:extLst>
              <a:ext uri="{28A0092B-C50C-407E-A947-70E740481C1C}">
                <a14:useLocalDpi xmlns:a14="http://schemas.microsoft.com/office/drawing/2010/main" val="0"/>
              </a:ext>
            </a:extLst>
          </a:blip>
          <a:stretch>
            <a:fillRect/>
          </a:stretch>
        </p:blipFill>
        <p:spPr>
          <a:xfrm>
            <a:off x="10972800" y="5736771"/>
            <a:ext cx="762000" cy="762000"/>
          </a:xfrm>
          <a:prstGeom prst="rect">
            <a:avLst/>
          </a:prstGeom>
        </p:spPr>
      </p:pic>
    </p:spTree>
    <p:extLst>
      <p:ext uri="{BB962C8B-B14F-4D97-AF65-F5344CB8AC3E}">
        <p14:creationId xmlns:p14="http://schemas.microsoft.com/office/powerpoint/2010/main" val="3463202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3AD9E3-129F-C6D9-9BDF-5823826D119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7020EB-B9F8-5A19-33DA-C442436B4C7C}"/>
              </a:ext>
            </a:extLst>
          </p:cNvPr>
          <p:cNvSpPr>
            <a:spLocks noGrp="1"/>
          </p:cNvSpPr>
          <p:nvPr>
            <p:ph type="title"/>
          </p:nvPr>
        </p:nvSpPr>
        <p:spPr>
          <a:xfrm>
            <a:off x="838200" y="365125"/>
            <a:ext cx="10515600" cy="1325563"/>
          </a:xfrm>
        </p:spPr>
        <p:txBody>
          <a:bodyPr>
            <a:normAutofit/>
          </a:bodyPr>
          <a:lstStyle/>
          <a:p>
            <a:r>
              <a:rPr lang="en-GB" sz="4200" noProof="0"/>
              <a:t>5. Provide opportunities for professional growth</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F3470B-B7C8-6EE1-3EF1-725F7AE7B88B}"/>
              </a:ext>
            </a:extLst>
          </p:cNvPr>
          <p:cNvSpPr>
            <a:spLocks noGrp="1"/>
          </p:cNvSpPr>
          <p:nvPr>
            <p:ph idx="1"/>
          </p:nvPr>
        </p:nvSpPr>
        <p:spPr>
          <a:xfrm>
            <a:off x="838200" y="1929384"/>
            <a:ext cx="10515600" cy="4251960"/>
          </a:xfrm>
        </p:spPr>
        <p:txBody>
          <a:bodyPr>
            <a:normAutofit/>
          </a:bodyPr>
          <a:lstStyle/>
          <a:p>
            <a:r>
              <a:rPr lang="en-GB" sz="2200" noProof="0"/>
              <a:t>Ask staff: what professional development would genuinely impact their practice? Can/does this fit with school development priorities?</a:t>
            </a:r>
          </a:p>
          <a:p>
            <a:r>
              <a:rPr lang="en-GB" sz="2200" noProof="0"/>
              <a:t>Consider in-house mentoring, peer observation, action research projects, reading groups, collaborative projects and </a:t>
            </a:r>
            <a:r>
              <a:rPr lang="en-GB" sz="2200" noProof="0">
                <a:hlinkClick r:id="rId3"/>
              </a:rPr>
              <a:t>professional development frameworks</a:t>
            </a:r>
            <a:r>
              <a:rPr lang="en-GB" sz="2200" noProof="0"/>
              <a:t>. </a:t>
            </a:r>
          </a:p>
          <a:p>
            <a:r>
              <a:rPr lang="en-GB" sz="2200" noProof="0"/>
              <a:t>Protect CPD time and allow space for practice and implementation – learning without application is wasted investment. </a:t>
            </a:r>
          </a:p>
          <a:p>
            <a:r>
              <a:rPr lang="en-GB" sz="2200" noProof="0"/>
              <a:t>Better to do fewer things, in depth, or focus on just one thing. </a:t>
            </a:r>
          </a:p>
          <a:p>
            <a:r>
              <a:rPr lang="en-GB" sz="2200" noProof="0"/>
              <a:t>Include all staff in development opportunities and make professional growth a regular discussion topic. </a:t>
            </a:r>
          </a:p>
          <a:p>
            <a:pPr marL="0" indent="0">
              <a:buNone/>
            </a:pPr>
            <a:endParaRPr lang="en-GB" sz="2200" noProof="0"/>
          </a:p>
        </p:txBody>
      </p:sp>
      <p:pic>
        <p:nvPicPr>
          <p:cNvPr id="4" name="Picture 3" descr="A colorful square shaped object&#10;&#10;AI-generated content may be incorrect.">
            <a:extLst>
              <a:ext uri="{FF2B5EF4-FFF2-40B4-BE49-F238E27FC236}">
                <a16:creationId xmlns:a16="http://schemas.microsoft.com/office/drawing/2014/main" id="{6D62BFA7-E020-FCC0-923B-F78B6645437C}"/>
              </a:ext>
            </a:extLst>
          </p:cNvPr>
          <p:cNvPicPr/>
          <p:nvPr/>
        </p:nvPicPr>
        <p:blipFill>
          <a:blip r:embed="rId4">
            <a:extLst>
              <a:ext uri="{28A0092B-C50C-407E-A947-70E740481C1C}">
                <a14:useLocalDpi xmlns:a14="http://schemas.microsoft.com/office/drawing/2010/main" val="0"/>
              </a:ext>
            </a:extLst>
          </a:blip>
          <a:stretch>
            <a:fillRect/>
          </a:stretch>
        </p:blipFill>
        <p:spPr>
          <a:xfrm>
            <a:off x="10668000" y="5529943"/>
            <a:ext cx="762000" cy="762000"/>
          </a:xfrm>
          <a:prstGeom prst="rect">
            <a:avLst/>
          </a:prstGeom>
        </p:spPr>
      </p:pic>
    </p:spTree>
    <p:extLst>
      <p:ext uri="{BB962C8B-B14F-4D97-AF65-F5344CB8AC3E}">
        <p14:creationId xmlns:p14="http://schemas.microsoft.com/office/powerpoint/2010/main" val="2922642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3249C-5F5B-95A4-5104-D72BE5147012}"/>
              </a:ext>
            </a:extLst>
          </p:cNvPr>
          <p:cNvSpPr>
            <a:spLocks noGrp="1"/>
          </p:cNvSpPr>
          <p:nvPr>
            <p:ph type="title"/>
          </p:nvPr>
        </p:nvSpPr>
        <p:spPr/>
        <p:txBody>
          <a:bodyPr>
            <a:normAutofit/>
          </a:bodyPr>
          <a:lstStyle/>
          <a:p>
            <a:r>
              <a:rPr lang="en-GB" sz="3600" noProof="0" dirty="0"/>
              <a:t>An experience-based view of staying power</a:t>
            </a:r>
          </a:p>
        </p:txBody>
      </p:sp>
      <p:pic>
        <p:nvPicPr>
          <p:cNvPr id="5" name="Content Placeholder 4" descr="A white square with green and blue text&#10;&#10;AI-generated content may be incorrect.">
            <a:extLst>
              <a:ext uri="{FF2B5EF4-FFF2-40B4-BE49-F238E27FC236}">
                <a16:creationId xmlns:a16="http://schemas.microsoft.com/office/drawing/2014/main" id="{1CC17572-68E3-32AA-8E96-1441A46C6E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64831" y="1682579"/>
            <a:ext cx="3588883" cy="3588883"/>
          </a:xfrm>
        </p:spPr>
      </p:pic>
      <p:sp>
        <p:nvSpPr>
          <p:cNvPr id="8" name="TextBox 7">
            <a:extLst>
              <a:ext uri="{FF2B5EF4-FFF2-40B4-BE49-F238E27FC236}">
                <a16:creationId xmlns:a16="http://schemas.microsoft.com/office/drawing/2014/main" id="{4ED92AD5-9917-40C7-C270-1CC0B53711FC}"/>
              </a:ext>
            </a:extLst>
          </p:cNvPr>
          <p:cNvSpPr txBox="1"/>
          <p:nvPr/>
        </p:nvSpPr>
        <p:spPr>
          <a:xfrm>
            <a:off x="6818436" y="5453562"/>
            <a:ext cx="3469614" cy="984885"/>
          </a:xfrm>
          <a:prstGeom prst="rect">
            <a:avLst/>
          </a:prstGeom>
          <a:noFill/>
        </p:spPr>
        <p:txBody>
          <a:bodyPr wrap="square" rtlCol="0">
            <a:spAutoFit/>
          </a:bodyPr>
          <a:lstStyle/>
          <a:p>
            <a:pPr algn="ctr"/>
            <a:r>
              <a:rPr lang="en-GB" sz="2000" noProof="0" dirty="0">
                <a:hlinkClick r:id="rId4"/>
              </a:rPr>
              <a:t>Enjoy what you do: hope, joy and staying power</a:t>
            </a:r>
            <a:endParaRPr lang="en-GB" sz="2000" noProof="0" dirty="0"/>
          </a:p>
          <a:p>
            <a:endParaRPr lang="en-GB" noProof="0" dirty="0"/>
          </a:p>
        </p:txBody>
      </p:sp>
      <p:pic>
        <p:nvPicPr>
          <p:cNvPr id="3" name="Picture 2" descr="A colorful square shaped object&#10;&#10;AI-generated content may be incorrect.">
            <a:extLst>
              <a:ext uri="{FF2B5EF4-FFF2-40B4-BE49-F238E27FC236}">
                <a16:creationId xmlns:a16="http://schemas.microsoft.com/office/drawing/2014/main" id="{C2E0F3AC-D04E-02BD-9AD5-6E84A182E6E4}"/>
              </a:ext>
            </a:extLst>
          </p:cNvPr>
          <p:cNvPicPr/>
          <p:nvPr/>
        </p:nvPicPr>
        <p:blipFill>
          <a:blip r:embed="rId5">
            <a:extLst>
              <a:ext uri="{28A0092B-C50C-407E-A947-70E740481C1C}">
                <a14:useLocalDpi xmlns:a14="http://schemas.microsoft.com/office/drawing/2010/main" val="0"/>
              </a:ext>
            </a:extLst>
          </a:blip>
          <a:stretch>
            <a:fillRect/>
          </a:stretch>
        </p:blipFill>
        <p:spPr>
          <a:xfrm>
            <a:off x="10668000" y="5529943"/>
            <a:ext cx="762000" cy="762000"/>
          </a:xfrm>
          <a:prstGeom prst="rect">
            <a:avLst/>
          </a:prstGeom>
        </p:spPr>
      </p:pic>
      <p:pic>
        <p:nvPicPr>
          <p:cNvPr id="6" name="Picture 5">
            <a:extLst>
              <a:ext uri="{FF2B5EF4-FFF2-40B4-BE49-F238E27FC236}">
                <a16:creationId xmlns:a16="http://schemas.microsoft.com/office/drawing/2014/main" id="{EF8D6295-64D5-928A-57DE-46AAF04792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960" y="1722708"/>
            <a:ext cx="3548754" cy="3548754"/>
          </a:xfrm>
          <a:prstGeom prst="rect">
            <a:avLst/>
          </a:prstGeom>
        </p:spPr>
      </p:pic>
      <p:sp>
        <p:nvSpPr>
          <p:cNvPr id="9" name="TextBox 8">
            <a:extLst>
              <a:ext uri="{FF2B5EF4-FFF2-40B4-BE49-F238E27FC236}">
                <a16:creationId xmlns:a16="http://schemas.microsoft.com/office/drawing/2014/main" id="{DA9CBDFF-EAF2-0882-58A8-E7FE5DA7FD9E}"/>
              </a:ext>
            </a:extLst>
          </p:cNvPr>
          <p:cNvSpPr txBox="1"/>
          <p:nvPr/>
        </p:nvSpPr>
        <p:spPr>
          <a:xfrm>
            <a:off x="1701100" y="5453562"/>
            <a:ext cx="3469614" cy="1292662"/>
          </a:xfrm>
          <a:prstGeom prst="rect">
            <a:avLst/>
          </a:prstGeom>
          <a:noFill/>
        </p:spPr>
        <p:txBody>
          <a:bodyPr wrap="square" rtlCol="0">
            <a:spAutoFit/>
          </a:bodyPr>
          <a:lstStyle/>
          <a:p>
            <a:pPr algn="ctr"/>
            <a:r>
              <a:rPr lang="en-GB" sz="2000" noProof="0" dirty="0">
                <a:hlinkClick r:id="rId7"/>
              </a:rPr>
              <a:t>Be kind: how to entice teachers and governors into our schools</a:t>
            </a:r>
            <a:endParaRPr lang="en-GB" sz="2000" noProof="0" dirty="0"/>
          </a:p>
          <a:p>
            <a:endParaRPr lang="en-GB" noProof="0" dirty="0"/>
          </a:p>
        </p:txBody>
      </p:sp>
    </p:spTree>
    <p:extLst>
      <p:ext uri="{BB962C8B-B14F-4D97-AF65-F5344CB8AC3E}">
        <p14:creationId xmlns:p14="http://schemas.microsoft.com/office/powerpoint/2010/main" val="1412156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4006-EBFC-5DDF-ABDE-6CD8349571A6}"/>
              </a:ext>
            </a:extLst>
          </p:cNvPr>
          <p:cNvSpPr>
            <a:spLocks noGrp="1"/>
          </p:cNvSpPr>
          <p:nvPr>
            <p:ph type="title"/>
          </p:nvPr>
        </p:nvSpPr>
        <p:spPr>
          <a:xfrm>
            <a:off x="838200" y="365126"/>
            <a:ext cx="10515600" cy="908504"/>
          </a:xfrm>
        </p:spPr>
        <p:txBody>
          <a:bodyPr>
            <a:normAutofit/>
          </a:bodyPr>
          <a:lstStyle/>
          <a:p>
            <a:r>
              <a:rPr lang="en-GB" sz="3600" noProof="0" dirty="0"/>
              <a:t>More to explore</a:t>
            </a:r>
          </a:p>
        </p:txBody>
      </p:sp>
      <p:sp>
        <p:nvSpPr>
          <p:cNvPr id="3" name="Content Placeholder 2">
            <a:extLst>
              <a:ext uri="{FF2B5EF4-FFF2-40B4-BE49-F238E27FC236}">
                <a16:creationId xmlns:a16="http://schemas.microsoft.com/office/drawing/2014/main" id="{6712C050-0F35-300F-B406-21C1D98F7D76}"/>
              </a:ext>
            </a:extLst>
          </p:cNvPr>
          <p:cNvSpPr>
            <a:spLocks noGrp="1"/>
          </p:cNvSpPr>
          <p:nvPr>
            <p:ph idx="1"/>
          </p:nvPr>
        </p:nvSpPr>
        <p:spPr>
          <a:xfrm>
            <a:off x="838200" y="1491343"/>
            <a:ext cx="10515600" cy="4685620"/>
          </a:xfrm>
        </p:spPr>
        <p:txBody>
          <a:bodyPr>
            <a:normAutofit fontScale="77500" lnSpcReduction="20000"/>
          </a:bodyPr>
          <a:lstStyle/>
          <a:p>
            <a:pPr>
              <a:lnSpc>
                <a:spcPct val="134000"/>
              </a:lnSpc>
            </a:pPr>
            <a:r>
              <a:rPr lang="en-GB" noProof="0" dirty="0"/>
              <a:t>Evidence summary from the EEF: </a:t>
            </a:r>
            <a:r>
              <a:rPr lang="en-GB" noProof="0" dirty="0">
                <a:hlinkClick r:id="rId2"/>
              </a:rPr>
              <a:t>Recruiting, Retaining and Supporting Teachers</a:t>
            </a:r>
            <a:endParaRPr lang="en-GB" noProof="0" dirty="0"/>
          </a:p>
          <a:p>
            <a:pPr>
              <a:lnSpc>
                <a:spcPct val="134000"/>
              </a:lnSpc>
            </a:pPr>
            <a:r>
              <a:rPr lang="en-GB" noProof="0" dirty="0"/>
              <a:t>Blog and podcast: </a:t>
            </a:r>
            <a:r>
              <a:rPr lang="en-GB" noProof="0" dirty="0">
                <a:hlinkClick r:id="rId3"/>
              </a:rPr>
              <a:t>Avoiding and addressing staff burnout</a:t>
            </a:r>
            <a:endParaRPr lang="en-GB" noProof="0" dirty="0"/>
          </a:p>
          <a:p>
            <a:pPr>
              <a:lnSpc>
                <a:spcPct val="134000"/>
              </a:lnSpc>
            </a:pPr>
            <a:r>
              <a:rPr lang="en-GB" noProof="0" dirty="0"/>
              <a:t>Schools Week: </a:t>
            </a:r>
            <a:r>
              <a:rPr lang="en-US" u="sng" dirty="0">
                <a:hlinkClick r:id="rId4"/>
              </a:rPr>
              <a:t>An impoverished work-life drives too many teachers out</a:t>
            </a:r>
            <a:endParaRPr lang="en-GB" noProof="0" dirty="0"/>
          </a:p>
          <a:p>
            <a:pPr>
              <a:lnSpc>
                <a:spcPct val="134000"/>
              </a:lnSpc>
            </a:pPr>
            <a:r>
              <a:rPr lang="en-GB" noProof="0" dirty="0"/>
              <a:t>Need to Know: </a:t>
            </a:r>
          </a:p>
          <a:p>
            <a:pPr lvl="1">
              <a:lnSpc>
                <a:spcPct val="134000"/>
              </a:lnSpc>
            </a:pPr>
            <a:r>
              <a:rPr lang="en-GB" dirty="0">
                <a:hlinkClick r:id="rId5"/>
              </a:rPr>
              <a:t>How do we create a positive behaviour culture</a:t>
            </a:r>
            <a:endParaRPr lang="en-GB" dirty="0">
              <a:hlinkClick r:id="rId6"/>
            </a:endParaRPr>
          </a:p>
          <a:p>
            <a:pPr lvl="1">
              <a:lnSpc>
                <a:spcPct val="134000"/>
              </a:lnSpc>
            </a:pPr>
            <a:r>
              <a:rPr lang="en-GB" noProof="0" dirty="0">
                <a:hlinkClick r:id="rId6"/>
              </a:rPr>
              <a:t>Building positive parent partnerships </a:t>
            </a:r>
            <a:endParaRPr lang="en-GB" noProof="0" dirty="0"/>
          </a:p>
          <a:p>
            <a:pPr>
              <a:lnSpc>
                <a:spcPct val="134000"/>
              </a:lnSpc>
            </a:pPr>
            <a:r>
              <a:rPr lang="en-GB" noProof="0" dirty="0"/>
              <a:t>Education Leaders podcast: </a:t>
            </a:r>
            <a:r>
              <a:rPr lang="en-GB" noProof="0" dirty="0">
                <a:hlinkClick r:id="rId7"/>
              </a:rPr>
              <a:t>How to stop wasting your PD budget</a:t>
            </a:r>
            <a:endParaRPr lang="en-GB" noProof="0" dirty="0"/>
          </a:p>
          <a:p>
            <a:pPr>
              <a:lnSpc>
                <a:spcPct val="134000"/>
              </a:lnSpc>
            </a:pPr>
            <a:r>
              <a:rPr lang="en-GB" noProof="0" dirty="0"/>
              <a:t>EEF: </a:t>
            </a:r>
            <a:r>
              <a:rPr lang="en-GB" noProof="0" dirty="0">
                <a:hlinkClick r:id="rId8"/>
              </a:rPr>
              <a:t>Effective Professional Development</a:t>
            </a:r>
            <a:endParaRPr lang="en-GB" noProof="0" dirty="0"/>
          </a:p>
          <a:p>
            <a:pPr>
              <a:lnSpc>
                <a:spcPct val="134000"/>
              </a:lnSpc>
            </a:pPr>
            <a:r>
              <a:rPr lang="en-GB" noProof="0" dirty="0"/>
              <a:t>Download: </a:t>
            </a:r>
            <a:r>
              <a:rPr lang="en-GB" noProof="0" dirty="0">
                <a:hlinkClick r:id="rId9"/>
              </a:rPr>
              <a:t>Five evidence-based retention strategies</a:t>
            </a:r>
            <a:endParaRPr lang="en-GB" noProof="0" dirty="0"/>
          </a:p>
        </p:txBody>
      </p:sp>
      <p:pic>
        <p:nvPicPr>
          <p:cNvPr id="4" name="Picture 3" descr="A colorful square shaped object&#10;&#10;AI-generated content may be incorrect.">
            <a:extLst>
              <a:ext uri="{FF2B5EF4-FFF2-40B4-BE49-F238E27FC236}">
                <a16:creationId xmlns:a16="http://schemas.microsoft.com/office/drawing/2014/main" id="{41C32FBB-9957-9E44-2B9E-45EED7B530F6}"/>
              </a:ext>
            </a:extLst>
          </p:cNvPr>
          <p:cNvPicPr/>
          <p:nvPr/>
        </p:nvPicPr>
        <p:blipFill>
          <a:blip r:embed="rId10">
            <a:extLst>
              <a:ext uri="{28A0092B-C50C-407E-A947-70E740481C1C}">
                <a14:useLocalDpi xmlns:a14="http://schemas.microsoft.com/office/drawing/2010/main" val="0"/>
              </a:ext>
            </a:extLst>
          </a:blip>
          <a:stretch>
            <a:fillRect/>
          </a:stretch>
        </p:blipFill>
        <p:spPr>
          <a:xfrm>
            <a:off x="10668000" y="5529943"/>
            <a:ext cx="762000" cy="762000"/>
          </a:xfrm>
          <a:prstGeom prst="rect">
            <a:avLst/>
          </a:prstGeom>
        </p:spPr>
      </p:pic>
    </p:spTree>
    <p:extLst>
      <p:ext uri="{BB962C8B-B14F-4D97-AF65-F5344CB8AC3E}">
        <p14:creationId xmlns:p14="http://schemas.microsoft.com/office/powerpoint/2010/main" val="653838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CFEA-7EFB-3BB1-8822-9986D18BA9AD}"/>
              </a:ext>
            </a:extLst>
          </p:cNvPr>
          <p:cNvSpPr>
            <a:spLocks noGrp="1"/>
          </p:cNvSpPr>
          <p:nvPr>
            <p:ph type="title"/>
          </p:nvPr>
        </p:nvSpPr>
        <p:spPr/>
        <p:txBody>
          <a:bodyPr/>
          <a:lstStyle/>
          <a:p>
            <a:r>
              <a:rPr lang="en-GB" noProof="0" dirty="0"/>
              <a:t>Stay in touch</a:t>
            </a:r>
          </a:p>
        </p:txBody>
      </p:sp>
      <p:pic>
        <p:nvPicPr>
          <p:cNvPr id="4" name="Content Placeholder 3" descr="A qr code on a white background">
            <a:extLst>
              <a:ext uri="{FF2B5EF4-FFF2-40B4-BE49-F238E27FC236}">
                <a16:creationId xmlns:a16="http://schemas.microsoft.com/office/drawing/2014/main" id="{11591E33-6867-29C6-4DDE-78E0EE3E091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33091" y="2032671"/>
            <a:ext cx="3010120" cy="3010120"/>
          </a:xfrm>
          <a:prstGeom prst="rect">
            <a:avLst/>
          </a:prstGeom>
          <a:noFill/>
          <a:ln>
            <a:noFill/>
          </a:ln>
        </p:spPr>
      </p:pic>
      <p:sp>
        <p:nvSpPr>
          <p:cNvPr id="5" name="TextBox 4">
            <a:extLst>
              <a:ext uri="{FF2B5EF4-FFF2-40B4-BE49-F238E27FC236}">
                <a16:creationId xmlns:a16="http://schemas.microsoft.com/office/drawing/2014/main" id="{5D598B94-5FBE-43EB-EB41-A5E7F7D65F01}"/>
              </a:ext>
            </a:extLst>
          </p:cNvPr>
          <p:cNvSpPr txBox="1"/>
          <p:nvPr/>
        </p:nvSpPr>
        <p:spPr>
          <a:xfrm>
            <a:off x="8061787" y="1576285"/>
            <a:ext cx="2752729" cy="369332"/>
          </a:xfrm>
          <a:prstGeom prst="rect">
            <a:avLst/>
          </a:prstGeom>
          <a:noFill/>
        </p:spPr>
        <p:txBody>
          <a:bodyPr wrap="square" rtlCol="0">
            <a:spAutoFit/>
          </a:bodyPr>
          <a:lstStyle/>
          <a:p>
            <a:pPr algn="ctr"/>
            <a:r>
              <a:rPr lang="en-GB" noProof="0" dirty="0">
                <a:hlinkClick r:id="rId4"/>
              </a:rPr>
              <a:t>Sign up to the newsletter</a:t>
            </a:r>
            <a:endParaRPr lang="en-GB" noProof="0" dirty="0"/>
          </a:p>
        </p:txBody>
      </p:sp>
      <p:pic>
        <p:nvPicPr>
          <p:cNvPr id="7" name="Picture 6" descr="A logo of a book with headphones and a leaf&#10;&#10;AI-generated content may be incorrect.">
            <a:extLst>
              <a:ext uri="{FF2B5EF4-FFF2-40B4-BE49-F238E27FC236}">
                <a16:creationId xmlns:a16="http://schemas.microsoft.com/office/drawing/2014/main" id="{29EC7D8C-5C4D-3DF6-3F51-6606F206E6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7135" y="2140644"/>
            <a:ext cx="3010119" cy="3010119"/>
          </a:xfrm>
          <a:prstGeom prst="rect">
            <a:avLst/>
          </a:prstGeom>
        </p:spPr>
      </p:pic>
      <p:sp>
        <p:nvSpPr>
          <p:cNvPr id="8" name="TextBox 7">
            <a:extLst>
              <a:ext uri="{FF2B5EF4-FFF2-40B4-BE49-F238E27FC236}">
                <a16:creationId xmlns:a16="http://schemas.microsoft.com/office/drawing/2014/main" id="{0A010AC2-7B4A-682E-C9C9-D6523A020905}"/>
              </a:ext>
            </a:extLst>
          </p:cNvPr>
          <p:cNvSpPr txBox="1"/>
          <p:nvPr/>
        </p:nvSpPr>
        <p:spPr>
          <a:xfrm>
            <a:off x="4631449" y="1576285"/>
            <a:ext cx="2162933" cy="369332"/>
          </a:xfrm>
          <a:prstGeom prst="rect">
            <a:avLst/>
          </a:prstGeom>
          <a:noFill/>
        </p:spPr>
        <p:txBody>
          <a:bodyPr wrap="square" rtlCol="0">
            <a:spAutoFit/>
          </a:bodyPr>
          <a:lstStyle/>
          <a:p>
            <a:pPr algn="ctr"/>
            <a:r>
              <a:rPr lang="en-GB" noProof="0" dirty="0">
                <a:hlinkClick r:id="rId6"/>
              </a:rPr>
              <a:t>Follow the podcast</a:t>
            </a:r>
            <a:endParaRPr lang="en-GB" noProof="0" dirty="0"/>
          </a:p>
        </p:txBody>
      </p:sp>
      <p:sp>
        <p:nvSpPr>
          <p:cNvPr id="9" name="TextBox 8">
            <a:extLst>
              <a:ext uri="{FF2B5EF4-FFF2-40B4-BE49-F238E27FC236}">
                <a16:creationId xmlns:a16="http://schemas.microsoft.com/office/drawing/2014/main" id="{73A6EDBA-CD8C-4F1E-79C4-C203AFBE2240}"/>
              </a:ext>
            </a:extLst>
          </p:cNvPr>
          <p:cNvSpPr txBox="1"/>
          <p:nvPr/>
        </p:nvSpPr>
        <p:spPr>
          <a:xfrm>
            <a:off x="1071434" y="1576285"/>
            <a:ext cx="2788827" cy="369332"/>
          </a:xfrm>
          <a:prstGeom prst="rect">
            <a:avLst/>
          </a:prstGeom>
          <a:noFill/>
        </p:spPr>
        <p:txBody>
          <a:bodyPr wrap="square" rtlCol="0">
            <a:spAutoFit/>
          </a:bodyPr>
          <a:lstStyle/>
          <a:p>
            <a:r>
              <a:rPr lang="en-GB" noProof="0" dirty="0">
                <a:hlinkClick r:id="rId7"/>
              </a:rPr>
              <a:t>Explore the website</a:t>
            </a:r>
            <a:endParaRPr lang="en-GB" noProof="0" dirty="0"/>
          </a:p>
        </p:txBody>
      </p:sp>
      <p:pic>
        <p:nvPicPr>
          <p:cNvPr id="10" name="Picture 9" descr="A computer and a cup of coffee&#10;&#10;AI-generated content may be incorrect.">
            <a:hlinkClick r:id="rId7"/>
            <a:extLst>
              <a:ext uri="{FF2B5EF4-FFF2-40B4-BE49-F238E27FC236}">
                <a16:creationId xmlns:a16="http://schemas.microsoft.com/office/drawing/2014/main" id="{CB8E6D47-2166-97A6-9F52-B05F756010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308" y="2057845"/>
            <a:ext cx="2629120" cy="4004539"/>
          </a:xfrm>
          <a:prstGeom prst="rect">
            <a:avLst/>
          </a:prstGeom>
        </p:spPr>
      </p:pic>
      <p:sp>
        <p:nvSpPr>
          <p:cNvPr id="11" name="TextBox 10">
            <a:extLst>
              <a:ext uri="{FF2B5EF4-FFF2-40B4-BE49-F238E27FC236}">
                <a16:creationId xmlns:a16="http://schemas.microsoft.com/office/drawing/2014/main" id="{CF0295B7-526F-C9C0-98BA-5BB2E0B04816}"/>
              </a:ext>
            </a:extLst>
          </p:cNvPr>
          <p:cNvSpPr txBox="1"/>
          <p:nvPr/>
        </p:nvSpPr>
        <p:spPr>
          <a:xfrm>
            <a:off x="4822372" y="5600719"/>
            <a:ext cx="6836229" cy="461665"/>
          </a:xfrm>
          <a:prstGeom prst="rect">
            <a:avLst/>
          </a:prstGeom>
          <a:noFill/>
        </p:spPr>
        <p:txBody>
          <a:bodyPr wrap="square" rtlCol="0">
            <a:spAutoFit/>
          </a:bodyPr>
          <a:lstStyle/>
          <a:p>
            <a:r>
              <a:rPr lang="en-GB" sz="2400" dirty="0"/>
              <a:t>Email me: liz.worthen@createvalueschools.com</a:t>
            </a:r>
          </a:p>
        </p:txBody>
      </p:sp>
    </p:spTree>
    <p:extLst>
      <p:ext uri="{BB962C8B-B14F-4D97-AF65-F5344CB8AC3E}">
        <p14:creationId xmlns:p14="http://schemas.microsoft.com/office/powerpoint/2010/main" val="384726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F9E4E1F9-EBA1-DE7A-06E0-F972EE3E43BD}"/>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GB" sz="4800" noProof="0" dirty="0"/>
              <a:t>What keeps me curious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Box 5">
            <a:extLst>
              <a:ext uri="{FF2B5EF4-FFF2-40B4-BE49-F238E27FC236}">
                <a16:creationId xmlns:a16="http://schemas.microsoft.com/office/drawing/2014/main" id="{D7E98B0B-C596-1842-4CCA-C278FAD010A7}"/>
              </a:ext>
            </a:extLst>
          </p:cNvPr>
          <p:cNvSpPr txBox="1"/>
          <p:nvPr/>
        </p:nvSpPr>
        <p:spPr>
          <a:xfrm>
            <a:off x="572493" y="2071316"/>
            <a:ext cx="6530935" cy="411917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GB" sz="2200" noProof="0" dirty="0"/>
              <a:t>How can we make life in school easier? Less intense? How do we save time for staff? What drives the intensity? </a:t>
            </a:r>
          </a:p>
          <a:p>
            <a:pPr marL="285750" indent="-228600">
              <a:lnSpc>
                <a:spcPct val="90000"/>
              </a:lnSpc>
              <a:spcAft>
                <a:spcPts val="600"/>
              </a:spcAft>
              <a:buFont typeface="Arial" panose="020B0604020202020204" pitchFamily="34" charset="0"/>
              <a:buChar char="•"/>
            </a:pPr>
            <a:r>
              <a:rPr lang="en-GB" sz="2200" noProof="0" dirty="0"/>
              <a:t>What can we do to improve staff wellbeing? A frequently asked question – but are we any closer to answering it? </a:t>
            </a:r>
          </a:p>
          <a:p>
            <a:pPr marL="285750" indent="-228600">
              <a:lnSpc>
                <a:spcPct val="90000"/>
              </a:lnSpc>
              <a:spcAft>
                <a:spcPts val="600"/>
              </a:spcAft>
              <a:buFont typeface="Arial" panose="020B0604020202020204" pitchFamily="34" charset="0"/>
              <a:buChar char="•"/>
            </a:pPr>
            <a:r>
              <a:rPr lang="en-GB" sz="2200" noProof="0" dirty="0"/>
              <a:t>Creating Value in Schools is all about finding ways to work more sustainably, in all senses of the word. </a:t>
            </a:r>
          </a:p>
        </p:txBody>
      </p:sp>
      <p:pic>
        <p:nvPicPr>
          <p:cNvPr id="5" name="Content Placeholder 4">
            <a:extLst>
              <a:ext uri="{FF2B5EF4-FFF2-40B4-BE49-F238E27FC236}">
                <a16:creationId xmlns:a16="http://schemas.microsoft.com/office/drawing/2014/main" id="{95447951-48D6-2E1F-B2DF-5AECF638E6A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75658" y="2093976"/>
            <a:ext cx="3188285" cy="3314041"/>
          </a:xfrm>
          <a:prstGeom prst="rect">
            <a:avLst/>
          </a:prstGeom>
        </p:spPr>
      </p:pic>
      <p:pic>
        <p:nvPicPr>
          <p:cNvPr id="3" name="Picture 2" descr="A colorful square shaped object&#10;&#10;AI-generated content may be incorrect.">
            <a:extLst>
              <a:ext uri="{FF2B5EF4-FFF2-40B4-BE49-F238E27FC236}">
                <a16:creationId xmlns:a16="http://schemas.microsoft.com/office/drawing/2014/main" id="{D570162C-0C75-FBA2-0899-D2D76C0912EB}"/>
              </a:ext>
            </a:extLst>
          </p:cNvPr>
          <p:cNvPicPr/>
          <p:nvPr/>
        </p:nvPicPr>
        <p:blipFill>
          <a:blip r:embed="rId4">
            <a:extLst>
              <a:ext uri="{28A0092B-C50C-407E-A947-70E740481C1C}">
                <a14:useLocalDpi xmlns:a14="http://schemas.microsoft.com/office/drawing/2010/main" val="0"/>
              </a:ext>
            </a:extLst>
          </a:blip>
          <a:stretch>
            <a:fillRect/>
          </a:stretch>
        </p:blipFill>
        <p:spPr>
          <a:xfrm>
            <a:off x="10863943" y="5704115"/>
            <a:ext cx="762000" cy="762000"/>
          </a:xfrm>
          <a:prstGeom prst="rect">
            <a:avLst/>
          </a:prstGeom>
        </p:spPr>
      </p:pic>
    </p:spTree>
    <p:extLst>
      <p:ext uri="{BB962C8B-B14F-4D97-AF65-F5344CB8AC3E}">
        <p14:creationId xmlns:p14="http://schemas.microsoft.com/office/powerpoint/2010/main" val="281345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2FFEE739-EB18-954E-3B0F-9CD494FD2FB9}"/>
              </a:ext>
            </a:extLst>
          </p:cNvPr>
          <p:cNvSpPr>
            <a:spLocks noGrp="1"/>
          </p:cNvSpPr>
          <p:nvPr>
            <p:ph type="title"/>
          </p:nvPr>
        </p:nvSpPr>
        <p:spPr>
          <a:xfrm>
            <a:off x="838200" y="365125"/>
            <a:ext cx="10515600" cy="1325563"/>
          </a:xfrm>
        </p:spPr>
        <p:txBody>
          <a:bodyPr>
            <a:normAutofit/>
          </a:bodyPr>
          <a:lstStyle/>
          <a:p>
            <a:r>
              <a:rPr lang="en-GB" sz="4000" noProof="0" dirty="0"/>
              <a:t>What’s happening with retention? </a:t>
            </a:r>
          </a:p>
        </p:txBody>
      </p:sp>
      <p:sp>
        <p:nvSpPr>
          <p:cNvPr id="2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aphicFrame>
        <p:nvGraphicFramePr>
          <p:cNvPr id="13" name="Content Placeholder 2">
            <a:extLst>
              <a:ext uri="{FF2B5EF4-FFF2-40B4-BE49-F238E27FC236}">
                <a16:creationId xmlns:a16="http://schemas.microsoft.com/office/drawing/2014/main" id="{61F6BDD9-2526-17A4-0403-652A5561F9E4}"/>
              </a:ext>
            </a:extLst>
          </p:cNvPr>
          <p:cNvGraphicFramePr>
            <a:graphicFrameLocks noGrp="1"/>
          </p:cNvGraphicFramePr>
          <p:nvPr>
            <p:ph idx="1"/>
            <p:extLst>
              <p:ext uri="{D42A27DB-BD31-4B8C-83A1-F6EECF244321}">
                <p14:modId xmlns:p14="http://schemas.microsoft.com/office/powerpoint/2010/main" val="2350626243"/>
              </p:ext>
            </p:extLst>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4681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5" name="Content Placeholder 4" descr="A graph of teachers and teachers&#10;&#10;AI-generated content may be incorrect.">
            <a:extLst>
              <a:ext uri="{FF2B5EF4-FFF2-40B4-BE49-F238E27FC236}">
                <a16:creationId xmlns:a16="http://schemas.microsoft.com/office/drawing/2014/main" id="{166C29A0-E727-5E7B-4741-CB72CFEB8D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2943" y="301019"/>
            <a:ext cx="6112161" cy="5913514"/>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Box 5">
            <a:extLst>
              <a:ext uri="{FF2B5EF4-FFF2-40B4-BE49-F238E27FC236}">
                <a16:creationId xmlns:a16="http://schemas.microsoft.com/office/drawing/2014/main" id="{0E2E5192-E5A0-ED0C-8E80-22C308DB35FE}"/>
              </a:ext>
            </a:extLst>
          </p:cNvPr>
          <p:cNvSpPr txBox="1"/>
          <p:nvPr/>
        </p:nvSpPr>
        <p:spPr>
          <a:xfrm>
            <a:off x="9775559" y="2662960"/>
            <a:ext cx="1687098" cy="2031325"/>
          </a:xfrm>
          <a:prstGeom prst="rect">
            <a:avLst/>
          </a:prstGeom>
          <a:noFill/>
        </p:spPr>
        <p:txBody>
          <a:bodyPr wrap="square" rtlCol="0">
            <a:spAutoFit/>
          </a:bodyPr>
          <a:lstStyle/>
          <a:p>
            <a:r>
              <a:rPr lang="en-GB" noProof="0" dirty="0"/>
              <a:t>‘Six charts that explain the state of the teaching workforce in England’, 2023</a:t>
            </a:r>
          </a:p>
          <a:p>
            <a:r>
              <a:rPr lang="en-GB" noProof="0" dirty="0">
                <a:hlinkClick r:id="rId4"/>
              </a:rPr>
              <a:t>epi.org.uk</a:t>
            </a:r>
            <a:endParaRPr lang="en-GB" noProof="0" dirty="0"/>
          </a:p>
        </p:txBody>
      </p:sp>
      <p:pic>
        <p:nvPicPr>
          <p:cNvPr id="2" name="Picture 1" descr="A colorful square shaped object&#10;&#10;AI-generated content may be incorrect.">
            <a:extLst>
              <a:ext uri="{FF2B5EF4-FFF2-40B4-BE49-F238E27FC236}">
                <a16:creationId xmlns:a16="http://schemas.microsoft.com/office/drawing/2014/main" id="{5C5BE818-651D-FCC2-C1A4-9643FB232739}"/>
              </a:ext>
            </a:extLst>
          </p:cNvPr>
          <p:cNvPicPr/>
          <p:nvPr/>
        </p:nvPicPr>
        <p:blipFill>
          <a:blip r:embed="rId5">
            <a:extLst>
              <a:ext uri="{28A0092B-C50C-407E-A947-70E740481C1C}">
                <a14:useLocalDpi xmlns:a14="http://schemas.microsoft.com/office/drawing/2010/main" val="0"/>
              </a:ext>
            </a:extLst>
          </a:blip>
          <a:stretch>
            <a:fillRect/>
          </a:stretch>
        </p:blipFill>
        <p:spPr>
          <a:xfrm>
            <a:off x="10668000" y="5529943"/>
            <a:ext cx="762000" cy="762000"/>
          </a:xfrm>
          <a:prstGeom prst="rect">
            <a:avLst/>
          </a:prstGeom>
        </p:spPr>
      </p:pic>
    </p:spTree>
    <p:extLst>
      <p:ext uri="{BB962C8B-B14F-4D97-AF65-F5344CB8AC3E}">
        <p14:creationId xmlns:p14="http://schemas.microsoft.com/office/powerpoint/2010/main" val="189388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031477-68C8-CF13-833D-502263A8B420}"/>
              </a:ext>
            </a:extLst>
          </p:cNvPr>
          <p:cNvSpPr>
            <a:spLocks noGrp="1"/>
          </p:cNvSpPr>
          <p:nvPr>
            <p:ph type="title"/>
          </p:nvPr>
        </p:nvSpPr>
        <p:spPr>
          <a:xfrm>
            <a:off x="838200" y="365125"/>
            <a:ext cx="10515600" cy="1325563"/>
          </a:xfrm>
        </p:spPr>
        <p:txBody>
          <a:bodyPr>
            <a:normAutofit/>
          </a:bodyPr>
          <a:lstStyle/>
          <a:p>
            <a:r>
              <a:rPr lang="en-GB" sz="5400"/>
              <a:t>What can we do?</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CEA2C9D-C30D-C99C-9F9E-D2C26634478A}"/>
              </a:ext>
            </a:extLst>
          </p:cNvPr>
          <p:cNvGraphicFramePr>
            <a:graphicFrameLocks noGrp="1"/>
          </p:cNvGraphicFramePr>
          <p:nvPr>
            <p:ph idx="1"/>
            <p:extLst>
              <p:ext uri="{D42A27DB-BD31-4B8C-83A1-F6EECF244321}">
                <p14:modId xmlns:p14="http://schemas.microsoft.com/office/powerpoint/2010/main" val="320799928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7397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52050AD1-7469-D6FE-E553-573242AB56D7}"/>
              </a:ext>
            </a:extLst>
          </p:cNvPr>
          <p:cNvSpPr>
            <a:spLocks noGrp="1"/>
          </p:cNvSpPr>
          <p:nvPr>
            <p:ph type="title"/>
          </p:nvPr>
        </p:nvSpPr>
        <p:spPr>
          <a:xfrm>
            <a:off x="838200" y="365125"/>
            <a:ext cx="10515600" cy="1325563"/>
          </a:xfrm>
        </p:spPr>
        <p:txBody>
          <a:bodyPr>
            <a:normAutofit/>
          </a:bodyPr>
          <a:lstStyle/>
          <a:p>
            <a:r>
              <a:rPr lang="en-GB" sz="3600" noProof="0" dirty="0"/>
              <a:t>1. Make workload more manageable and predictable</a:t>
            </a:r>
          </a:p>
        </p:txBody>
      </p:sp>
      <p:sp>
        <p:nvSpPr>
          <p:cNvPr id="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Content Placeholder 2">
            <a:extLst>
              <a:ext uri="{FF2B5EF4-FFF2-40B4-BE49-F238E27FC236}">
                <a16:creationId xmlns:a16="http://schemas.microsoft.com/office/drawing/2014/main" id="{950B9DA8-8EB2-5684-01BA-2C4957D97BA2}"/>
              </a:ext>
            </a:extLst>
          </p:cNvPr>
          <p:cNvSpPr>
            <a:spLocks noGrp="1"/>
          </p:cNvSpPr>
          <p:nvPr>
            <p:ph idx="1"/>
          </p:nvPr>
        </p:nvSpPr>
        <p:spPr>
          <a:xfrm>
            <a:off x="838200" y="1929384"/>
            <a:ext cx="10515600" cy="4251960"/>
          </a:xfrm>
        </p:spPr>
        <p:txBody>
          <a:bodyPr>
            <a:normAutofit/>
          </a:bodyPr>
          <a:lstStyle/>
          <a:p>
            <a:r>
              <a:rPr lang="en-GB" sz="1900" noProof="0" dirty="0"/>
              <a:t>High workload is one of the most cited reasons for teachers considering leaving the profession. Also:</a:t>
            </a:r>
          </a:p>
          <a:p>
            <a:pPr marL="457200" lvl="1" indent="0">
              <a:buNone/>
            </a:pPr>
            <a:r>
              <a:rPr lang="en-GB" sz="1900" i="1" noProof="0" dirty="0"/>
              <a:t>Teachers’ perceptions of their workload remain much more negative than those of teachers who left the profession for other jobs, where around three-quarters of ex-teachers report having an ‘acceptable workload’ and ‘sufficient control over their workload’ in their new job.</a:t>
            </a:r>
          </a:p>
          <a:p>
            <a:r>
              <a:rPr lang="en-GB" sz="1900" noProof="0" dirty="0"/>
              <a:t>Teacher top priorities for reducing workload: behaviour management and pastoral care; feedback and marking; lesson planning and preparation; pupil safeguarding and welfare. </a:t>
            </a:r>
          </a:p>
          <a:p>
            <a:pPr marL="457200" lvl="1" indent="0">
              <a:buNone/>
            </a:pPr>
            <a:r>
              <a:rPr lang="en-GB" sz="1900" i="1" noProof="0" dirty="0"/>
              <a:t>Lesson planning is often viewed by teachers as both a key driver of workload and central to their professional identity as a teacher.</a:t>
            </a:r>
          </a:p>
          <a:p>
            <a:pPr marL="0" indent="0">
              <a:buNone/>
            </a:pPr>
            <a:r>
              <a:rPr lang="en-GB" sz="1600" b="1" noProof="0" dirty="0"/>
              <a:t>Sources</a:t>
            </a:r>
            <a:endParaRPr lang="en-GB" sz="1600" noProof="0" dirty="0"/>
          </a:p>
          <a:p>
            <a:r>
              <a:rPr lang="en-GB" sz="1600" noProof="0" dirty="0">
                <a:hlinkClick r:id="rId3"/>
              </a:rPr>
              <a:t>DfE: Working lives of teachers and leaders: wave 3</a:t>
            </a:r>
            <a:r>
              <a:rPr lang="en-GB" sz="1600" noProof="0" dirty="0"/>
              <a:t> </a:t>
            </a:r>
          </a:p>
          <a:p>
            <a:r>
              <a:rPr lang="en-GB" sz="1600" dirty="0">
                <a:hlinkClick r:id="rId4"/>
              </a:rPr>
              <a:t>NFER: Teacher Labour Market in England Annual Report 2025</a:t>
            </a:r>
            <a:r>
              <a:rPr lang="en-GB" sz="1600" dirty="0"/>
              <a:t> </a:t>
            </a:r>
          </a:p>
          <a:p>
            <a:r>
              <a:rPr lang="en-GB" sz="1600" dirty="0">
                <a:hlinkClick r:id="rId5"/>
              </a:rPr>
              <a:t>EEF: Recruiting, retaining and supporting teachers</a:t>
            </a:r>
            <a:endParaRPr lang="en-GB" sz="1600" dirty="0"/>
          </a:p>
          <a:p>
            <a:endParaRPr lang="en-GB" sz="1600" noProof="0" dirty="0"/>
          </a:p>
          <a:p>
            <a:endParaRPr lang="en-GB" sz="1700" noProof="0" dirty="0"/>
          </a:p>
          <a:p>
            <a:endParaRPr lang="en-GB" sz="1700" noProof="0" dirty="0"/>
          </a:p>
          <a:p>
            <a:endParaRPr lang="en-GB" sz="1700" noProof="0" dirty="0"/>
          </a:p>
          <a:p>
            <a:endParaRPr lang="en-GB" sz="1700" noProof="0" dirty="0"/>
          </a:p>
        </p:txBody>
      </p:sp>
      <p:pic>
        <p:nvPicPr>
          <p:cNvPr id="4" name="Picture 3" descr="A colorful square shaped object&#10;&#10;AI-generated content may be incorrect.">
            <a:extLst>
              <a:ext uri="{FF2B5EF4-FFF2-40B4-BE49-F238E27FC236}">
                <a16:creationId xmlns:a16="http://schemas.microsoft.com/office/drawing/2014/main" id="{EE57DF2F-46FB-71AC-914F-23ED51ABEF28}"/>
              </a:ext>
            </a:extLst>
          </p:cNvPr>
          <p:cNvPicPr/>
          <p:nvPr/>
        </p:nvPicPr>
        <p:blipFill>
          <a:blip r:embed="rId6">
            <a:extLst>
              <a:ext uri="{28A0092B-C50C-407E-A947-70E740481C1C}">
                <a14:useLocalDpi xmlns:a14="http://schemas.microsoft.com/office/drawing/2010/main" val="0"/>
              </a:ext>
            </a:extLst>
          </a:blip>
          <a:stretch>
            <a:fillRect/>
          </a:stretch>
        </p:blipFill>
        <p:spPr>
          <a:xfrm>
            <a:off x="10972800" y="5730875"/>
            <a:ext cx="762000" cy="762000"/>
          </a:xfrm>
          <a:prstGeom prst="rect">
            <a:avLst/>
          </a:prstGeom>
        </p:spPr>
      </p:pic>
    </p:spTree>
    <p:extLst>
      <p:ext uri="{BB962C8B-B14F-4D97-AF65-F5344CB8AC3E}">
        <p14:creationId xmlns:p14="http://schemas.microsoft.com/office/powerpoint/2010/main" val="2287150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C5C4C024-C8DB-72A8-DAB9-5B62CA80EF3A}"/>
              </a:ext>
            </a:extLst>
          </p:cNvPr>
          <p:cNvSpPr>
            <a:spLocks noGrp="1"/>
          </p:cNvSpPr>
          <p:nvPr>
            <p:ph type="title"/>
          </p:nvPr>
        </p:nvSpPr>
        <p:spPr>
          <a:xfrm>
            <a:off x="838200" y="365125"/>
            <a:ext cx="10515600" cy="1325563"/>
          </a:xfrm>
        </p:spPr>
        <p:txBody>
          <a:bodyPr>
            <a:normAutofit/>
          </a:bodyPr>
          <a:lstStyle/>
          <a:p>
            <a:r>
              <a:rPr lang="en-GB" sz="3600" noProof="0" dirty="0"/>
              <a:t>1. Make workload more manageable and predictable</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Content Placeholder 2">
            <a:extLst>
              <a:ext uri="{FF2B5EF4-FFF2-40B4-BE49-F238E27FC236}">
                <a16:creationId xmlns:a16="http://schemas.microsoft.com/office/drawing/2014/main" id="{C3AF8F94-54E9-A129-0DFD-CD8400783536}"/>
              </a:ext>
            </a:extLst>
          </p:cNvPr>
          <p:cNvSpPr>
            <a:spLocks noGrp="1"/>
          </p:cNvSpPr>
          <p:nvPr>
            <p:ph idx="1"/>
          </p:nvPr>
        </p:nvSpPr>
        <p:spPr>
          <a:xfrm>
            <a:off x="838200" y="1929384"/>
            <a:ext cx="10515600" cy="4251960"/>
          </a:xfrm>
        </p:spPr>
        <p:txBody>
          <a:bodyPr>
            <a:normAutofit/>
          </a:bodyPr>
          <a:lstStyle/>
          <a:p>
            <a:r>
              <a:rPr lang="en-GB" sz="2200" noProof="0" dirty="0"/>
              <a:t>Does your senior team plan and review key deadlines, spreading them evening throughout the year? </a:t>
            </a:r>
          </a:p>
          <a:p>
            <a:r>
              <a:rPr lang="en-GB" sz="2200" noProof="0" dirty="0"/>
              <a:t>Are deadlines shared well in advance, so staff can plan? </a:t>
            </a:r>
          </a:p>
          <a:p>
            <a:r>
              <a:rPr lang="en-GB" sz="2200" noProof="0" dirty="0"/>
              <a:t>Beware the casual "Can you just..." request. It might be the final straw!</a:t>
            </a:r>
          </a:p>
          <a:p>
            <a:r>
              <a:rPr lang="en-GB" sz="2200" noProof="0" dirty="0"/>
              <a:t>Streamline wherever possible. Question processes. If something feels tedious or repetitive, there's likely a more efficient approach. Is someone actually using that data you’re collecting?</a:t>
            </a:r>
          </a:p>
          <a:p>
            <a:r>
              <a:rPr lang="en-GB" sz="2200" noProof="0" dirty="0"/>
              <a:t> Use technology. Provide training so staff can use AI tools safely and effectively, e.g. for lesson planning, feedback, and administrative tasks. </a:t>
            </a:r>
          </a:p>
          <a:p>
            <a:pPr lvl="1"/>
            <a:r>
              <a:rPr lang="en-US" sz="2000" u="sng" dirty="0">
                <a:hlinkClick r:id="rId3"/>
              </a:rPr>
              <a:t>Using ChatGPT can cut lesson planning by 31% - EEF study</a:t>
            </a:r>
            <a:r>
              <a:rPr lang="en-US" sz="2000" u="sng" dirty="0"/>
              <a:t> </a:t>
            </a:r>
            <a:endParaRPr lang="en-GB" sz="2000" noProof="0" dirty="0"/>
          </a:p>
          <a:p>
            <a:pPr lvl="1"/>
            <a:endParaRPr lang="en-GB" sz="1800" noProof="0" dirty="0"/>
          </a:p>
          <a:p>
            <a:endParaRPr lang="en-GB" sz="2200" noProof="0" dirty="0"/>
          </a:p>
          <a:p>
            <a:endParaRPr lang="en-GB" sz="2200" noProof="0" dirty="0"/>
          </a:p>
        </p:txBody>
      </p:sp>
      <p:pic>
        <p:nvPicPr>
          <p:cNvPr id="4" name="Picture 3" descr="A colorful square shaped object&#10;&#10;AI-generated content may be incorrect.">
            <a:extLst>
              <a:ext uri="{FF2B5EF4-FFF2-40B4-BE49-F238E27FC236}">
                <a16:creationId xmlns:a16="http://schemas.microsoft.com/office/drawing/2014/main" id="{686BD1EB-0367-9AC1-E0F5-1704E814D3C2}"/>
              </a:ext>
            </a:extLst>
          </p:cNvPr>
          <p:cNvPicPr/>
          <p:nvPr/>
        </p:nvPicPr>
        <p:blipFill>
          <a:blip r:embed="rId4">
            <a:extLst>
              <a:ext uri="{28A0092B-C50C-407E-A947-70E740481C1C}">
                <a14:useLocalDpi xmlns:a14="http://schemas.microsoft.com/office/drawing/2010/main" val="0"/>
              </a:ext>
            </a:extLst>
          </a:blip>
          <a:stretch>
            <a:fillRect/>
          </a:stretch>
        </p:blipFill>
        <p:spPr>
          <a:xfrm>
            <a:off x="10668000" y="5529943"/>
            <a:ext cx="762000" cy="762000"/>
          </a:xfrm>
          <a:prstGeom prst="rect">
            <a:avLst/>
          </a:prstGeom>
        </p:spPr>
      </p:pic>
    </p:spTree>
    <p:extLst>
      <p:ext uri="{BB962C8B-B14F-4D97-AF65-F5344CB8AC3E}">
        <p14:creationId xmlns:p14="http://schemas.microsoft.com/office/powerpoint/2010/main" val="3443908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5AF834-0288-A565-ED4E-BB302EC97FC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2" name="Title 1">
            <a:extLst>
              <a:ext uri="{FF2B5EF4-FFF2-40B4-BE49-F238E27FC236}">
                <a16:creationId xmlns:a16="http://schemas.microsoft.com/office/drawing/2014/main" id="{B3A53461-0FE9-B1BE-1863-AC39B8253D76}"/>
              </a:ext>
            </a:extLst>
          </p:cNvPr>
          <p:cNvSpPr>
            <a:spLocks noGrp="1"/>
          </p:cNvSpPr>
          <p:nvPr>
            <p:ph type="title"/>
          </p:nvPr>
        </p:nvSpPr>
        <p:spPr>
          <a:xfrm>
            <a:off x="838200" y="365125"/>
            <a:ext cx="10265229" cy="1333046"/>
          </a:xfrm>
        </p:spPr>
        <p:txBody>
          <a:bodyPr>
            <a:normAutofit/>
          </a:bodyPr>
          <a:lstStyle/>
          <a:p>
            <a:r>
              <a:rPr lang="en-GB" sz="3600" noProof="0" dirty="0"/>
              <a:t>2. Address wellbeing strategically (not superficially)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dirty="0"/>
          </a:p>
        </p:txBody>
      </p:sp>
      <p:sp>
        <p:nvSpPr>
          <p:cNvPr id="3" name="Content Placeholder 2">
            <a:extLst>
              <a:ext uri="{FF2B5EF4-FFF2-40B4-BE49-F238E27FC236}">
                <a16:creationId xmlns:a16="http://schemas.microsoft.com/office/drawing/2014/main" id="{C9EA5F60-2DF3-D96D-6D6D-E37D0F1CDDEB}"/>
              </a:ext>
            </a:extLst>
          </p:cNvPr>
          <p:cNvSpPr>
            <a:spLocks noGrp="1"/>
          </p:cNvSpPr>
          <p:nvPr>
            <p:ph idx="1"/>
          </p:nvPr>
        </p:nvSpPr>
        <p:spPr>
          <a:xfrm>
            <a:off x="947057" y="1617165"/>
            <a:ext cx="10515600" cy="4083434"/>
          </a:xfrm>
        </p:spPr>
        <p:txBody>
          <a:bodyPr>
            <a:normAutofit fontScale="92500"/>
          </a:bodyPr>
          <a:lstStyle/>
          <a:p>
            <a:r>
              <a:rPr lang="en-GB" sz="2200" noProof="0" dirty="0"/>
              <a:t>76% of staff are stressed (86% of senior leaders).</a:t>
            </a:r>
          </a:p>
          <a:p>
            <a:r>
              <a:rPr lang="en-GB" sz="2200" noProof="0" dirty="0"/>
              <a:t>49% of education staff say their organisation’s culture negatively affects their mental health. Senior leaders report the highest levels of burnout, exhaustion and acute stress.</a:t>
            </a:r>
          </a:p>
          <a:p>
            <a:r>
              <a:rPr lang="en-GB" sz="2200" noProof="0" dirty="0"/>
              <a:t>Most reported symptoms of poor mental health:</a:t>
            </a:r>
          </a:p>
          <a:p>
            <a:pPr lvl="1"/>
            <a:r>
              <a:rPr lang="en-GB" sz="2200" noProof="0" dirty="0"/>
              <a:t>Insomnia or difficulty sleeping (50%)</a:t>
            </a:r>
          </a:p>
          <a:p>
            <a:pPr lvl="1"/>
            <a:r>
              <a:rPr lang="en-GB" sz="2200" noProof="0" dirty="0"/>
              <a:t>Irritability or mood swings (45%)</a:t>
            </a:r>
          </a:p>
          <a:p>
            <a:pPr lvl="1"/>
            <a:r>
              <a:rPr lang="en-GB" sz="2200" noProof="0" dirty="0"/>
              <a:t>Difficulty concentrating (41%)</a:t>
            </a:r>
          </a:p>
          <a:p>
            <a:r>
              <a:rPr lang="en-GB" sz="2200" noProof="0" dirty="0"/>
              <a:t>Of staff considering leaving, 90% cited stress and/or poor wellbeing as a factor.</a:t>
            </a:r>
          </a:p>
          <a:p>
            <a:pPr marL="0" indent="0">
              <a:buNone/>
            </a:pPr>
            <a:r>
              <a:rPr lang="en-GB" sz="2000" b="1" noProof="0" dirty="0"/>
              <a:t>Sources</a:t>
            </a:r>
          </a:p>
          <a:p>
            <a:r>
              <a:rPr lang="en-GB" sz="2000" noProof="0" dirty="0">
                <a:hlinkClick r:id="rId3"/>
              </a:rPr>
              <a:t>Teacher Wellbeing Index 2025</a:t>
            </a:r>
            <a:endParaRPr lang="en-GB" sz="2000" noProof="0" dirty="0"/>
          </a:p>
          <a:p>
            <a:r>
              <a:rPr lang="en-GB" sz="2000" noProof="0" dirty="0">
                <a:hlinkClick r:id="rId4"/>
              </a:rPr>
              <a:t>How do teachers feel about their working life? </a:t>
            </a:r>
            <a:endParaRPr lang="en-GB" sz="2000" noProof="0" dirty="0"/>
          </a:p>
          <a:p>
            <a:endParaRPr lang="en-GB" sz="2000" noProof="0" dirty="0"/>
          </a:p>
          <a:p>
            <a:endParaRPr lang="en-GB" sz="2600" noProof="0" dirty="0"/>
          </a:p>
        </p:txBody>
      </p:sp>
      <p:pic>
        <p:nvPicPr>
          <p:cNvPr id="4" name="Picture 3" descr="A colorful square shaped object&#10;&#10;AI-generated content may be incorrect.">
            <a:extLst>
              <a:ext uri="{FF2B5EF4-FFF2-40B4-BE49-F238E27FC236}">
                <a16:creationId xmlns:a16="http://schemas.microsoft.com/office/drawing/2014/main" id="{A0875CA5-A0BC-5575-40FF-11A361133F45}"/>
              </a:ext>
            </a:extLst>
          </p:cNvPr>
          <p:cNvPicPr/>
          <p:nvPr/>
        </p:nvPicPr>
        <p:blipFill>
          <a:blip r:embed="rId5">
            <a:extLst>
              <a:ext uri="{28A0092B-C50C-407E-A947-70E740481C1C}">
                <a14:useLocalDpi xmlns:a14="http://schemas.microsoft.com/office/drawing/2010/main" val="0"/>
              </a:ext>
            </a:extLst>
          </a:blip>
          <a:stretch>
            <a:fillRect/>
          </a:stretch>
        </p:blipFill>
        <p:spPr>
          <a:xfrm>
            <a:off x="10668000" y="5529943"/>
            <a:ext cx="762000" cy="762000"/>
          </a:xfrm>
          <a:prstGeom prst="rect">
            <a:avLst/>
          </a:prstGeom>
        </p:spPr>
      </p:pic>
    </p:spTree>
    <p:extLst>
      <p:ext uri="{BB962C8B-B14F-4D97-AF65-F5344CB8AC3E}">
        <p14:creationId xmlns:p14="http://schemas.microsoft.com/office/powerpoint/2010/main" val="26777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AF2C12-F7E8-17CD-23D7-D4A67DA8688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2" name="Title 1">
            <a:extLst>
              <a:ext uri="{FF2B5EF4-FFF2-40B4-BE49-F238E27FC236}">
                <a16:creationId xmlns:a16="http://schemas.microsoft.com/office/drawing/2014/main" id="{9CDB3BA0-E9AA-994F-949D-E1A6FE5EF65E}"/>
              </a:ext>
            </a:extLst>
          </p:cNvPr>
          <p:cNvSpPr>
            <a:spLocks noGrp="1"/>
          </p:cNvSpPr>
          <p:nvPr>
            <p:ph type="title"/>
          </p:nvPr>
        </p:nvSpPr>
        <p:spPr>
          <a:xfrm>
            <a:off x="838200" y="365125"/>
            <a:ext cx="10515600" cy="1325563"/>
          </a:xfrm>
        </p:spPr>
        <p:txBody>
          <a:bodyPr>
            <a:normAutofit/>
          </a:bodyPr>
          <a:lstStyle/>
          <a:p>
            <a:r>
              <a:rPr lang="en-GB" sz="3600" noProof="0" dirty="0"/>
              <a:t>2. Address wellbeing strategically (not superficially)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dirty="0"/>
          </a:p>
        </p:txBody>
      </p:sp>
      <p:sp>
        <p:nvSpPr>
          <p:cNvPr id="3" name="Content Placeholder 2">
            <a:extLst>
              <a:ext uri="{FF2B5EF4-FFF2-40B4-BE49-F238E27FC236}">
                <a16:creationId xmlns:a16="http://schemas.microsoft.com/office/drawing/2014/main" id="{873C2C1B-A42E-FA95-5D1A-F505F945E35A}"/>
              </a:ext>
            </a:extLst>
          </p:cNvPr>
          <p:cNvSpPr>
            <a:spLocks noGrp="1"/>
          </p:cNvSpPr>
          <p:nvPr>
            <p:ph idx="1"/>
          </p:nvPr>
        </p:nvSpPr>
        <p:spPr>
          <a:xfrm>
            <a:off x="1165618" y="1591878"/>
            <a:ext cx="10178143" cy="4182316"/>
          </a:xfrm>
        </p:spPr>
        <p:txBody>
          <a:bodyPr>
            <a:normAutofit/>
          </a:bodyPr>
          <a:lstStyle/>
          <a:p>
            <a:r>
              <a:rPr lang="en-GB" sz="2200" noProof="0" dirty="0"/>
              <a:t>Promote good sleep practices; talk about the importance of rest (</a:t>
            </a:r>
            <a:r>
              <a:rPr lang="en-GB" sz="2200" noProof="0" dirty="0">
                <a:hlinkClick r:id="rId3"/>
              </a:rPr>
              <a:t>seven types of rest</a:t>
            </a:r>
            <a:r>
              <a:rPr lang="en-GB" sz="2200" noProof="0" dirty="0"/>
              <a:t>). </a:t>
            </a:r>
          </a:p>
          <a:p>
            <a:r>
              <a:rPr lang="en-GB" sz="2200" noProof="0" dirty="0"/>
              <a:t>Model healthy boundaries around evening emails and weekend work. Make sure staff know how to use email scheduling tools so that they only arrive during working hours. </a:t>
            </a:r>
          </a:p>
          <a:p>
            <a:r>
              <a:rPr lang="en-GB" sz="2200" noProof="0" dirty="0"/>
              <a:t>Survey staff about their biggest stress sources; use the results to inform both wellbeing and workload strategies.  </a:t>
            </a:r>
          </a:p>
          <a:p>
            <a:r>
              <a:rPr lang="en-GB" sz="2200" noProof="0" dirty="0"/>
              <a:t>Consider conducting a stress risk assessment (see </a:t>
            </a:r>
            <a:r>
              <a:rPr lang="en-GB" sz="2200" noProof="0" dirty="0">
                <a:hlinkClick r:id="rId4"/>
              </a:rPr>
              <a:t>Education Support example approach</a:t>
            </a:r>
            <a:r>
              <a:rPr lang="en-GB" sz="2200" noProof="0" dirty="0"/>
              <a:t>). </a:t>
            </a:r>
          </a:p>
          <a:p>
            <a:r>
              <a:rPr lang="en-GB" sz="2200" noProof="0" dirty="0"/>
              <a:t>Share and discuss resilience frameworks, such as the </a:t>
            </a:r>
            <a:r>
              <a:rPr lang="en-GB" sz="2200" noProof="0" dirty="0">
                <a:hlinkClick r:id="rId5"/>
              </a:rPr>
              <a:t>PERMA wellbeing framework</a:t>
            </a:r>
            <a:r>
              <a:rPr lang="en-GB" sz="2200" noProof="0" dirty="0"/>
              <a:t>. </a:t>
            </a:r>
          </a:p>
          <a:p>
            <a:pPr marL="0" indent="0">
              <a:buNone/>
            </a:pPr>
            <a:endParaRPr lang="en-GB" noProof="0" dirty="0"/>
          </a:p>
          <a:p>
            <a:endParaRPr lang="en-GB" noProof="0" dirty="0"/>
          </a:p>
        </p:txBody>
      </p:sp>
      <p:pic>
        <p:nvPicPr>
          <p:cNvPr id="4" name="Picture 3" descr="A colorful square shaped object&#10;&#10;AI-generated content may be incorrect.">
            <a:extLst>
              <a:ext uri="{FF2B5EF4-FFF2-40B4-BE49-F238E27FC236}">
                <a16:creationId xmlns:a16="http://schemas.microsoft.com/office/drawing/2014/main" id="{16AE0FCF-5E3E-A0DE-A017-546E41D7C53E}"/>
              </a:ext>
            </a:extLst>
          </p:cNvPr>
          <p:cNvPicPr/>
          <p:nvPr/>
        </p:nvPicPr>
        <p:blipFill>
          <a:blip r:embed="rId6">
            <a:extLst>
              <a:ext uri="{28A0092B-C50C-407E-A947-70E740481C1C}">
                <a14:useLocalDpi xmlns:a14="http://schemas.microsoft.com/office/drawing/2010/main" val="0"/>
              </a:ext>
            </a:extLst>
          </a:blip>
          <a:stretch>
            <a:fillRect/>
          </a:stretch>
        </p:blipFill>
        <p:spPr>
          <a:xfrm>
            <a:off x="10668000" y="5529943"/>
            <a:ext cx="762000" cy="762000"/>
          </a:xfrm>
          <a:prstGeom prst="rect">
            <a:avLst/>
          </a:prstGeom>
        </p:spPr>
      </p:pic>
    </p:spTree>
    <p:extLst>
      <p:ext uri="{BB962C8B-B14F-4D97-AF65-F5344CB8AC3E}">
        <p14:creationId xmlns:p14="http://schemas.microsoft.com/office/powerpoint/2010/main" val="1919732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735</TotalTime>
  <Words>2352</Words>
  <Application>Microsoft Office PowerPoint</Application>
  <PresentationFormat>Widescreen</PresentationFormat>
  <Paragraphs>164</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Five evidence-based retention strategies – that won’t bust the budget</vt:lpstr>
      <vt:lpstr>What keeps me curious</vt:lpstr>
      <vt:lpstr>What’s happening with retention? </vt:lpstr>
      <vt:lpstr>PowerPoint Presentation</vt:lpstr>
      <vt:lpstr>What can we do?</vt:lpstr>
      <vt:lpstr>1. Make workload more manageable and predictable</vt:lpstr>
      <vt:lpstr>1. Make workload more manageable and predictable</vt:lpstr>
      <vt:lpstr>2. Address wellbeing strategically (not superficially) </vt:lpstr>
      <vt:lpstr>2. Address wellbeing strategically (not superficially) </vt:lpstr>
      <vt:lpstr>3. Enable flexible working opportunities</vt:lpstr>
      <vt:lpstr>3. Flexible working opportunities in practice</vt:lpstr>
      <vt:lpstr>3. Creating a flexible working culture</vt:lpstr>
      <vt:lpstr>4. Invest in relationships with pupils and parents</vt:lpstr>
      <vt:lpstr>4. Invest in relationships with pupils and parents</vt:lpstr>
      <vt:lpstr>5. Provide opportunities for professional growth</vt:lpstr>
      <vt:lpstr>5. Provide opportunities for professional growth</vt:lpstr>
      <vt:lpstr>An experience-based view of staying power</vt:lpstr>
      <vt:lpstr>More to explore</vt:lpstr>
      <vt:lpstr>Stay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Liz Worthen</dc:creator>
  <cp:lastModifiedBy>Liz Worthen</cp:lastModifiedBy>
  <cp:revision>2</cp:revision>
  <dcterms:created xsi:type="dcterms:W3CDTF">2025-11-18T13:54:13Z</dcterms:created>
  <dcterms:modified xsi:type="dcterms:W3CDTF">2025-11-26T14:39:27Z</dcterms:modified>
</cp:coreProperties>
</file>