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2.jpg" ContentType="image/jpeg"/>
  <Override PartName="/ppt/notesSlides/notesSlide11.xml" ContentType="application/vnd.openxmlformats-officedocument.presentationml.notesSlide+xml"/>
  <Override PartName="/ppt/media/image13.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15.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69" r:id="rId3"/>
    <p:sldId id="257" r:id="rId4"/>
    <p:sldId id="258" r:id="rId5"/>
    <p:sldId id="259" r:id="rId6"/>
    <p:sldId id="260" r:id="rId7"/>
    <p:sldId id="261" r:id="rId8"/>
    <p:sldId id="262" r:id="rId9"/>
    <p:sldId id="265" r:id="rId10"/>
    <p:sldId id="263" r:id="rId11"/>
    <p:sldId id="266" r:id="rId12"/>
    <p:sldId id="267" r:id="rId13"/>
    <p:sldId id="264" r:id="rId14"/>
    <p:sldId id="268" r:id="rId15"/>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8AD34-7E10-493C-8DB5-58FA21397C24}" v="15" dt="2026-06-09T11:48:01.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82176" autoAdjust="0"/>
  </p:normalViewPr>
  <p:slideViewPr>
    <p:cSldViewPr snapToGrid="0">
      <p:cViewPr varScale="1">
        <p:scale>
          <a:sx n="115" d="100"/>
          <a:sy n="115" d="100"/>
        </p:scale>
        <p:origin x="114" y="34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Peatling" userId="91dd6281-fb31-48e9-9dec-7ae64871150c" providerId="ADAL" clId="{7B8B3D5C-D2A5-4AFF-9249-6B88F84050B6}"/>
    <pc:docChg chg="undo redo custSel addSld modSld">
      <pc:chgData name="Philip Peatling" userId="91dd6281-fb31-48e9-9dec-7ae64871150c" providerId="ADAL" clId="{7B8B3D5C-D2A5-4AFF-9249-6B88F84050B6}" dt="2026-06-09T12:02:22.221" v="109" actId="404"/>
      <pc:docMkLst>
        <pc:docMk/>
      </pc:docMkLst>
      <pc:sldChg chg="modSp mod">
        <pc:chgData name="Philip Peatling" userId="91dd6281-fb31-48e9-9dec-7ae64871150c" providerId="ADAL" clId="{7B8B3D5C-D2A5-4AFF-9249-6B88F84050B6}" dt="2026-06-09T12:02:22.221" v="109" actId="404"/>
        <pc:sldMkLst>
          <pc:docMk/>
          <pc:sldMk cId="0" sldId="256"/>
        </pc:sldMkLst>
        <pc:spChg chg="mod">
          <ac:chgData name="Philip Peatling" userId="91dd6281-fb31-48e9-9dec-7ae64871150c" providerId="ADAL" clId="{7B8B3D5C-D2A5-4AFF-9249-6B88F84050B6}" dt="2026-06-09T12:02:14.118" v="100" actId="1076"/>
          <ac:spMkLst>
            <pc:docMk/>
            <pc:sldMk cId="0" sldId="256"/>
            <ac:spMk id="4" creationId="{00000000-0000-0000-0000-000000000000}"/>
          </ac:spMkLst>
        </pc:spChg>
        <pc:spChg chg="mod">
          <ac:chgData name="Philip Peatling" userId="91dd6281-fb31-48e9-9dec-7ae64871150c" providerId="ADAL" clId="{7B8B3D5C-D2A5-4AFF-9249-6B88F84050B6}" dt="2026-06-09T12:02:17.852" v="101" actId="1076"/>
          <ac:spMkLst>
            <pc:docMk/>
            <pc:sldMk cId="0" sldId="256"/>
            <ac:spMk id="7" creationId="{00000000-0000-0000-0000-000000000000}"/>
          </ac:spMkLst>
        </pc:spChg>
        <pc:spChg chg="mod">
          <ac:chgData name="Philip Peatling" userId="91dd6281-fb31-48e9-9dec-7ae64871150c" providerId="ADAL" clId="{7B8B3D5C-D2A5-4AFF-9249-6B88F84050B6}" dt="2026-06-09T12:02:22.221" v="109" actId="404"/>
          <ac:spMkLst>
            <pc:docMk/>
            <pc:sldMk cId="0" sldId="256"/>
            <ac:spMk id="8" creationId="{00000000-0000-0000-0000-000000000000}"/>
          </ac:spMkLst>
        </pc:spChg>
      </pc:sldChg>
      <pc:sldChg chg="modSp mod">
        <pc:chgData name="Philip Peatling" userId="91dd6281-fb31-48e9-9dec-7ae64871150c" providerId="ADAL" clId="{7B8B3D5C-D2A5-4AFF-9249-6B88F84050B6}" dt="2026-05-28T08:31:01.012" v="53" actId="20577"/>
        <pc:sldMkLst>
          <pc:docMk/>
          <pc:sldMk cId="0" sldId="259"/>
        </pc:sldMkLst>
        <pc:spChg chg="mod">
          <ac:chgData name="Philip Peatling" userId="91dd6281-fb31-48e9-9dec-7ae64871150c" providerId="ADAL" clId="{7B8B3D5C-D2A5-4AFF-9249-6B88F84050B6}" dt="2026-05-26T13:50:03.181" v="51" actId="1076"/>
          <ac:spMkLst>
            <pc:docMk/>
            <pc:sldMk cId="0" sldId="259"/>
            <ac:spMk id="4" creationId="{00000000-0000-0000-0000-000000000000}"/>
          </ac:spMkLst>
        </pc:spChg>
        <pc:spChg chg="mod">
          <ac:chgData name="Philip Peatling" userId="91dd6281-fb31-48e9-9dec-7ae64871150c" providerId="ADAL" clId="{7B8B3D5C-D2A5-4AFF-9249-6B88F84050B6}" dt="2026-05-28T08:31:01.012" v="53" actId="20577"/>
          <ac:spMkLst>
            <pc:docMk/>
            <pc:sldMk cId="0" sldId="259"/>
            <ac:spMk id="5" creationId="{00000000-0000-0000-0000-000000000000}"/>
          </ac:spMkLst>
        </pc:spChg>
        <pc:spChg chg="mod">
          <ac:chgData name="Philip Peatling" userId="91dd6281-fb31-48e9-9dec-7ae64871150c" providerId="ADAL" clId="{7B8B3D5C-D2A5-4AFF-9249-6B88F84050B6}" dt="2026-05-26T13:50:00.096" v="50" actId="1076"/>
          <ac:spMkLst>
            <pc:docMk/>
            <pc:sldMk cId="0" sldId="259"/>
            <ac:spMk id="6" creationId="{00000000-0000-0000-0000-000000000000}"/>
          </ac:spMkLst>
        </pc:spChg>
        <pc:spChg chg="mod">
          <ac:chgData name="Philip Peatling" userId="91dd6281-fb31-48e9-9dec-7ae64871150c" providerId="ADAL" clId="{7B8B3D5C-D2A5-4AFF-9249-6B88F84050B6}" dt="2026-05-26T13:49:57.224" v="49" actId="1076"/>
          <ac:spMkLst>
            <pc:docMk/>
            <pc:sldMk cId="0" sldId="259"/>
            <ac:spMk id="11" creationId="{00000000-0000-0000-0000-000000000000}"/>
          </ac:spMkLst>
        </pc:spChg>
      </pc:sldChg>
      <pc:sldChg chg="modSp mod">
        <pc:chgData name="Philip Peatling" userId="91dd6281-fb31-48e9-9dec-7ae64871150c" providerId="ADAL" clId="{7B8B3D5C-D2A5-4AFF-9249-6B88F84050B6}" dt="2026-05-28T09:03:20.757" v="63" actId="1035"/>
        <pc:sldMkLst>
          <pc:docMk/>
          <pc:sldMk cId="0" sldId="260"/>
        </pc:sldMkLst>
        <pc:spChg chg="mod">
          <ac:chgData name="Philip Peatling" userId="91dd6281-fb31-48e9-9dec-7ae64871150c" providerId="ADAL" clId="{7B8B3D5C-D2A5-4AFF-9249-6B88F84050B6}" dt="2026-05-28T09:03:08.528" v="54" actId="1076"/>
          <ac:spMkLst>
            <pc:docMk/>
            <pc:sldMk cId="0" sldId="260"/>
            <ac:spMk id="3" creationId="{00000000-0000-0000-0000-000000000000}"/>
          </ac:spMkLst>
        </pc:spChg>
        <pc:spChg chg="mod">
          <ac:chgData name="Philip Peatling" userId="91dd6281-fb31-48e9-9dec-7ae64871150c" providerId="ADAL" clId="{7B8B3D5C-D2A5-4AFF-9249-6B88F84050B6}" dt="2026-05-28T09:03:20.757" v="63" actId="1035"/>
          <ac:spMkLst>
            <pc:docMk/>
            <pc:sldMk cId="0" sldId="260"/>
            <ac:spMk id="4" creationId="{00000000-0000-0000-0000-000000000000}"/>
          </ac:spMkLst>
        </pc:spChg>
        <pc:spChg chg="mod">
          <ac:chgData name="Philip Peatling" userId="91dd6281-fb31-48e9-9dec-7ae64871150c" providerId="ADAL" clId="{7B8B3D5C-D2A5-4AFF-9249-6B88F84050B6}" dt="2026-05-28T09:03:20.757" v="63" actId="1035"/>
          <ac:spMkLst>
            <pc:docMk/>
            <pc:sldMk cId="0" sldId="260"/>
            <ac:spMk id="5" creationId="{00000000-0000-0000-0000-000000000000}"/>
          </ac:spMkLst>
        </pc:spChg>
        <pc:spChg chg="mod">
          <ac:chgData name="Philip Peatling" userId="91dd6281-fb31-48e9-9dec-7ae64871150c" providerId="ADAL" clId="{7B8B3D5C-D2A5-4AFF-9249-6B88F84050B6}" dt="2026-05-28T09:03:20.757" v="63" actId="1035"/>
          <ac:spMkLst>
            <pc:docMk/>
            <pc:sldMk cId="0" sldId="260"/>
            <ac:spMk id="6" creationId="{00000000-0000-0000-0000-000000000000}"/>
          </ac:spMkLst>
        </pc:spChg>
        <pc:spChg chg="mod">
          <ac:chgData name="Philip Peatling" userId="91dd6281-fb31-48e9-9dec-7ae64871150c" providerId="ADAL" clId="{7B8B3D5C-D2A5-4AFF-9249-6B88F84050B6}" dt="2026-05-28T09:03:20.757" v="63" actId="1035"/>
          <ac:spMkLst>
            <pc:docMk/>
            <pc:sldMk cId="0" sldId="260"/>
            <ac:spMk id="8" creationId="{00000000-0000-0000-0000-000000000000}"/>
          </ac:spMkLst>
        </pc:spChg>
        <pc:spChg chg="mod">
          <ac:chgData name="Philip Peatling" userId="91dd6281-fb31-48e9-9dec-7ae64871150c" providerId="ADAL" clId="{7B8B3D5C-D2A5-4AFF-9249-6B88F84050B6}" dt="2026-05-28T09:03:20.757" v="63" actId="1035"/>
          <ac:spMkLst>
            <pc:docMk/>
            <pc:sldMk cId="0" sldId="260"/>
            <ac:spMk id="9" creationId="{00000000-0000-0000-0000-000000000000}"/>
          </ac:spMkLst>
        </pc:spChg>
        <pc:spChg chg="mod">
          <ac:chgData name="Philip Peatling" userId="91dd6281-fb31-48e9-9dec-7ae64871150c" providerId="ADAL" clId="{7B8B3D5C-D2A5-4AFF-9249-6B88F84050B6}" dt="2026-05-28T09:03:20.757" v="63" actId="1035"/>
          <ac:spMkLst>
            <pc:docMk/>
            <pc:sldMk cId="0" sldId="260"/>
            <ac:spMk id="10" creationId="{00000000-0000-0000-0000-000000000000}"/>
          </ac:spMkLst>
        </pc:spChg>
        <pc:spChg chg="mod">
          <ac:chgData name="Philip Peatling" userId="91dd6281-fb31-48e9-9dec-7ae64871150c" providerId="ADAL" clId="{7B8B3D5C-D2A5-4AFF-9249-6B88F84050B6}" dt="2026-05-28T09:03:20.757" v="63" actId="1035"/>
          <ac:spMkLst>
            <pc:docMk/>
            <pc:sldMk cId="0" sldId="260"/>
            <ac:spMk id="12" creationId="{00000000-0000-0000-0000-000000000000}"/>
          </ac:spMkLst>
        </pc:spChg>
        <pc:spChg chg="mod">
          <ac:chgData name="Philip Peatling" userId="91dd6281-fb31-48e9-9dec-7ae64871150c" providerId="ADAL" clId="{7B8B3D5C-D2A5-4AFF-9249-6B88F84050B6}" dt="2026-05-28T09:03:20.757" v="63" actId="1035"/>
          <ac:spMkLst>
            <pc:docMk/>
            <pc:sldMk cId="0" sldId="260"/>
            <ac:spMk id="13" creationId="{00000000-0000-0000-0000-000000000000}"/>
          </ac:spMkLst>
        </pc:spChg>
        <pc:spChg chg="mod">
          <ac:chgData name="Philip Peatling" userId="91dd6281-fb31-48e9-9dec-7ae64871150c" providerId="ADAL" clId="{7B8B3D5C-D2A5-4AFF-9249-6B88F84050B6}" dt="2026-05-28T09:03:20.757" v="63" actId="1035"/>
          <ac:spMkLst>
            <pc:docMk/>
            <pc:sldMk cId="0" sldId="260"/>
            <ac:spMk id="17" creationId="{00000000-0000-0000-0000-000000000000}"/>
          </ac:spMkLst>
        </pc:spChg>
        <pc:spChg chg="mod">
          <ac:chgData name="Philip Peatling" userId="91dd6281-fb31-48e9-9dec-7ae64871150c" providerId="ADAL" clId="{7B8B3D5C-D2A5-4AFF-9249-6B88F84050B6}" dt="2026-05-28T09:03:20.757" v="63" actId="1035"/>
          <ac:spMkLst>
            <pc:docMk/>
            <pc:sldMk cId="0" sldId="260"/>
            <ac:spMk id="18" creationId="{00000000-0000-0000-0000-000000000000}"/>
          </ac:spMkLst>
        </pc:spChg>
        <pc:spChg chg="mod">
          <ac:chgData name="Philip Peatling" userId="91dd6281-fb31-48e9-9dec-7ae64871150c" providerId="ADAL" clId="{7B8B3D5C-D2A5-4AFF-9249-6B88F84050B6}" dt="2026-05-28T09:03:12.167" v="55" actId="1076"/>
          <ac:spMkLst>
            <pc:docMk/>
            <pc:sldMk cId="0" sldId="260"/>
            <ac:spMk id="23" creationId="{9FC796E8-F3DC-6188-5F8F-6FC443935C47}"/>
          </ac:spMkLst>
        </pc:spChg>
      </pc:sldChg>
      <pc:sldChg chg="addSp delSp modSp mod">
        <pc:chgData name="Philip Peatling" userId="91dd6281-fb31-48e9-9dec-7ae64871150c" providerId="ADAL" clId="{7B8B3D5C-D2A5-4AFF-9249-6B88F84050B6}" dt="2026-05-26T13:49:05.696" v="47" actId="1035"/>
        <pc:sldMkLst>
          <pc:docMk/>
          <pc:sldMk cId="4150317599" sldId="268"/>
        </pc:sldMkLst>
        <pc:spChg chg="mod">
          <ac:chgData name="Philip Peatling" userId="91dd6281-fb31-48e9-9dec-7ae64871150c" providerId="ADAL" clId="{7B8B3D5C-D2A5-4AFF-9249-6B88F84050B6}" dt="2026-05-26T13:44:58.425" v="10" actId="1076"/>
          <ac:spMkLst>
            <pc:docMk/>
            <pc:sldMk cId="4150317599" sldId="268"/>
            <ac:spMk id="3" creationId="{C363EC6A-1BCC-1A29-3EDC-0C9C15DD15A9}"/>
          </ac:spMkLst>
        </pc:spChg>
        <pc:spChg chg="mod">
          <ac:chgData name="Philip Peatling" userId="91dd6281-fb31-48e9-9dec-7ae64871150c" providerId="ADAL" clId="{7B8B3D5C-D2A5-4AFF-9249-6B88F84050B6}" dt="2026-05-26T13:49:05.696" v="47" actId="1035"/>
          <ac:spMkLst>
            <pc:docMk/>
            <pc:sldMk cId="4150317599" sldId="268"/>
            <ac:spMk id="6" creationId="{502ECBC1-8E90-85A6-401B-F66B590CC883}"/>
          </ac:spMkLst>
        </pc:spChg>
        <pc:spChg chg="add mod">
          <ac:chgData name="Philip Peatling" userId="91dd6281-fb31-48e9-9dec-7ae64871150c" providerId="ADAL" clId="{7B8B3D5C-D2A5-4AFF-9249-6B88F84050B6}" dt="2026-05-26T13:48:18.212" v="31" actId="207"/>
          <ac:spMkLst>
            <pc:docMk/>
            <pc:sldMk cId="4150317599" sldId="268"/>
            <ac:spMk id="13" creationId="{FA8EAF70-A97A-31E9-0A29-15FB95819506}"/>
          </ac:spMkLst>
        </pc:spChg>
        <pc:picChg chg="add mod ord modCrop">
          <ac:chgData name="Philip Peatling" userId="91dd6281-fb31-48e9-9dec-7ae64871150c" providerId="ADAL" clId="{7B8B3D5C-D2A5-4AFF-9249-6B88F84050B6}" dt="2026-05-26T13:44:42.146" v="5" actId="167"/>
          <ac:picMkLst>
            <pc:docMk/>
            <pc:sldMk cId="4150317599" sldId="268"/>
            <ac:picMk id="9" creationId="{16503A78-8C5E-C682-34E8-39D7366C6E8F}"/>
          </ac:picMkLst>
        </pc:picChg>
      </pc:sldChg>
      <pc:sldChg chg="addSp new">
        <pc:chgData name="Philip Peatling" userId="91dd6281-fb31-48e9-9dec-7ae64871150c" providerId="ADAL" clId="{7B8B3D5C-D2A5-4AFF-9249-6B88F84050B6}" dt="2026-06-08T13:15:42.441" v="67"/>
        <pc:sldMkLst>
          <pc:docMk/>
          <pc:sldMk cId="2323271539" sldId="269"/>
        </pc:sldMkLst>
        <pc:graphicFrameChg chg="add">
          <ac:chgData name="Philip Peatling" userId="91dd6281-fb31-48e9-9dec-7ae64871150c" providerId="ADAL" clId="{7B8B3D5C-D2A5-4AFF-9249-6B88F84050B6}" dt="2026-06-08T13:11:14.105" v="65"/>
          <ac:graphicFrameMkLst>
            <pc:docMk/>
            <pc:sldMk cId="2323271539" sldId="269"/>
            <ac:graphicFrameMk id="2" creationId="{1300D241-4C3F-E873-97EC-89A436301C05}"/>
          </ac:graphicFrameMkLst>
        </pc:graphicFrameChg>
        <pc:graphicFrameChg chg="add">
          <ac:chgData name="Philip Peatling" userId="91dd6281-fb31-48e9-9dec-7ae64871150c" providerId="ADAL" clId="{7B8B3D5C-D2A5-4AFF-9249-6B88F84050B6}" dt="2026-06-08T13:15:36.103" v="66"/>
          <ac:graphicFrameMkLst>
            <pc:docMk/>
            <pc:sldMk cId="2323271539" sldId="269"/>
            <ac:graphicFrameMk id="3" creationId="{23B2BBFB-D483-0F71-63BF-8D4EC43A0C07}"/>
          </ac:graphicFrameMkLst>
        </pc:graphicFrameChg>
        <pc:graphicFrameChg chg="add">
          <ac:chgData name="Philip Peatling" userId="91dd6281-fb31-48e9-9dec-7ae64871150c" providerId="ADAL" clId="{7B8B3D5C-D2A5-4AFF-9249-6B88F84050B6}" dt="2026-06-08T13:15:42.441" v="67"/>
          <ac:graphicFrameMkLst>
            <pc:docMk/>
            <pc:sldMk cId="2323271539" sldId="269"/>
            <ac:graphicFrameMk id="4" creationId="{F915FE74-D36C-099F-A4A9-DAC43841D6B1}"/>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bar"/>
        <c:grouping val="clustered"/>
        <c:varyColors val="0"/>
        <c:ser>
          <c:idx val="0"/>
          <c:order val="0"/>
          <c:tx>
            <c:strRef>
              <c:f>Sheet1!$B$1</c:f>
              <c:strCache>
                <c:ptCount val="1"/>
                <c:pt idx="0">
                  <c:v>Usage</c:v>
                </c:pt>
              </c:strCache>
            </c:strRef>
          </c:tx>
          <c:spPr>
            <a:solidFill>
              <a:srgbClr val="F96167"/>
            </a:solidFill>
            <a:effectLst/>
          </c:spPr>
          <c:invertIfNegative val="0"/>
          <c:dLbls>
            <c:numFmt formatCode="#,##0" sourceLinked="0"/>
            <c:spPr>
              <a:noFill/>
              <a:ln>
                <a:noFill/>
              </a:ln>
              <a:effectLst/>
            </c:spPr>
            <c:txPr>
              <a:bodyPr/>
              <a:lstStyle/>
              <a:p>
                <a:pPr>
                  <a:defRPr sz="1200" b="0" i="0" u="none" strike="noStrike">
                    <a:solidFill>
                      <a:srgbClr val="2D3436"/>
                    </a:solidFill>
                    <a:latin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Explain concepts</c:v>
                </c:pt>
                <c:pt idx="1">
                  <c:v>Summarize readings</c:v>
                </c:pt>
                <c:pt idx="2">
                  <c:v>Generate ideas</c:v>
                </c:pt>
                <c:pt idx="3">
                  <c:v>Draft assignments</c:v>
                </c:pt>
                <c:pt idx="4">
                  <c:v>Solve problems</c:v>
                </c:pt>
              </c:strCache>
            </c:strRef>
          </c:cat>
          <c:val>
            <c:numRef>
              <c:f>Sheet1!$B$2:$B$6</c:f>
              <c:numCache>
                <c:formatCode>General</c:formatCode>
                <c:ptCount val="5"/>
                <c:pt idx="0">
                  <c:v>72</c:v>
                </c:pt>
                <c:pt idx="1">
                  <c:v>65</c:v>
                </c:pt>
                <c:pt idx="2">
                  <c:v>58</c:v>
                </c:pt>
                <c:pt idx="3">
                  <c:v>42</c:v>
                </c:pt>
                <c:pt idx="4">
                  <c:v>38</c:v>
                </c:pt>
              </c:numCache>
            </c:numRef>
          </c:val>
          <c:extLst>
            <c:ext xmlns:c16="http://schemas.microsoft.com/office/drawing/2014/chart" uri="{C3380CC4-5D6E-409C-BE32-E72D297353CC}">
              <c16:uniqueId val="{00000000-FE62-43D1-B435-E12CE4DD6D80}"/>
            </c:ext>
          </c:extLst>
        </c:ser>
        <c:dLbls>
          <c:showLegendKey val="0"/>
          <c:showVal val="1"/>
          <c:showCatName val="0"/>
          <c:showSerName val="0"/>
          <c:showPercent val="0"/>
          <c:showBubbleSize val="0"/>
        </c:dLbls>
        <c:gapWidth val="150"/>
        <c:axId val="2094734554"/>
        <c:axId val="2094734552"/>
      </c:barChart>
      <c:catAx>
        <c:axId val="2094734554"/>
        <c:scaling>
          <c:orientation val="minMax"/>
        </c:scaling>
        <c:delete val="0"/>
        <c:axPos val="l"/>
        <c:numFmt formatCode="General" sourceLinked="1"/>
        <c:majorTickMark val="out"/>
        <c:minorTickMark val="none"/>
        <c:tickLblPos val="nextTo"/>
        <c:spPr>
          <a:ln w="12700" cap="flat">
            <a:solidFill>
              <a:srgbClr val="888888"/>
            </a:solidFill>
            <a:prstDash val="solid"/>
            <a:round/>
          </a:ln>
        </c:spPr>
        <c:txPr>
          <a:bodyPr/>
          <a:lstStyle/>
          <a:p>
            <a:pPr>
              <a:defRPr sz="1000" b="0" i="0" u="none" strike="noStrike">
                <a:solidFill>
                  <a:srgbClr val="636E72"/>
                </a:solidFill>
                <a:latin typeface="Arial"/>
              </a:defRPr>
            </a:pPr>
            <a:endParaRPr lang="en-US"/>
          </a:p>
        </c:txPr>
        <c:crossAx val="2094734552"/>
        <c:crosses val="autoZero"/>
        <c:auto val="1"/>
        <c:lblAlgn val="ctr"/>
        <c:lblOffset val="100"/>
        <c:noMultiLvlLbl val="1"/>
      </c:catAx>
      <c:valAx>
        <c:axId val="2094734552"/>
        <c:scaling>
          <c:orientation val="minMax"/>
        </c:scaling>
        <c:delete val="1"/>
        <c:axPos val="b"/>
        <c:numFmt formatCode="General" sourceLinked="0"/>
        <c:majorTickMark val="out"/>
        <c:minorTickMark val="none"/>
        <c:tickLblPos val="low"/>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860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Let’s start with a truth that’s uncomfortable but useful: </a:t>
            </a:r>
            <a:r>
              <a:rPr lang="en-GB" sz="1200" b="1" i="0" kern="1200" dirty="0">
                <a:solidFill>
                  <a:schemeClr val="tx1"/>
                </a:solidFill>
                <a:effectLst/>
                <a:latin typeface="+mn-lt"/>
                <a:ea typeface="+mn-ea"/>
                <a:cs typeface="+mn-cs"/>
              </a:rPr>
              <a:t>AI is not coming — it’s already here.</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it’s not just “students cheating”. It’s students learning, searching, drafting, planning, revising — inside an AI‑saturated digital environment.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today I’m not going to do a fear talk. I’m going to do an </a:t>
            </a:r>
            <a:r>
              <a:rPr lang="en-GB" sz="1200" b="1" i="0" kern="1200" dirty="0">
                <a:solidFill>
                  <a:schemeClr val="tx1"/>
                </a:solidFill>
                <a:effectLst/>
                <a:latin typeface="+mn-lt"/>
                <a:ea typeface="+mn-ea"/>
                <a:cs typeface="+mn-cs"/>
              </a:rPr>
              <a:t>honesty talk</a:t>
            </a:r>
            <a:r>
              <a:rPr lang="en-GB" sz="1200" b="0" i="0" kern="1200" dirty="0">
                <a:solidFill>
                  <a:schemeClr val="tx1"/>
                </a:solidFill>
                <a:effectLst/>
                <a:latin typeface="+mn-lt"/>
                <a:ea typeface="+mn-ea"/>
                <a:cs typeface="+mn-cs"/>
              </a:rPr>
              <a:t>: if our assessment assumptions were built for a pre‑AI world, then the real risk isn’t AI…</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The risk is we keep assessing the wrong thing.</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EE97-B8F0-06F4-082D-F64415E1E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3A2FFC-69AF-A94B-068D-65818716F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85F77A-4D26-D978-2AC4-0D4189C128D8}"/>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Student‑facing guidance already gives practical examples for how to reference AI use (including a simple format educators can point to).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Institutional guidance also stresses declaration of AI use as part of transparency and integrity</a:t>
            </a:r>
          </a:p>
          <a:p>
            <a:pPr fontAlgn="t"/>
            <a:r>
              <a:rPr lang="en-GB" sz="1200" b="0" i="0" kern="1200" dirty="0">
                <a:solidFill>
                  <a:schemeClr val="tx1"/>
                </a:solidFill>
                <a:effectLst/>
                <a:latin typeface="+mn-lt"/>
                <a:ea typeface="+mn-ea"/>
                <a:cs typeface="+mn-cs"/>
              </a:rPr>
              <a:t>Here’s the provocative framing: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If we treat AI use as a “gotcha”, students hide it.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If we treat AI use as a literacy practice, students learn to disclose and critique it.</a:t>
            </a:r>
          </a:p>
          <a:p>
            <a:pPr fontAlgn="t"/>
            <a:r>
              <a:rPr lang="en-GB" sz="1200" b="1" i="0" kern="1200" dirty="0">
                <a:solidFill>
                  <a:schemeClr val="tx1"/>
                </a:solidFill>
                <a:effectLst/>
                <a:latin typeface="+mn-lt"/>
                <a:ea typeface="+mn-ea"/>
                <a:cs typeface="+mn-cs"/>
              </a:rPr>
              <a:t>Punchline:</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“We don’t get honesty by making students terrified of being honest.”</a:t>
            </a:r>
            <a:endParaRPr lang="en-GB"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0321BFCD-AC18-7C69-93E4-A906D4A3C14E}"/>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080882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4444B-2EAA-62EF-8A0F-EA26D3ABE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A62E6-49E6-3B31-2042-E18F96869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4DF45-BEF8-3B97-570E-68800AD6B2CC}"/>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You have a powerful internal example from a transcribed meeting on AI assessment feedback: </a:t>
            </a:r>
          </a:p>
          <a:p>
            <a:pPr fontAlgn="t"/>
            <a:r>
              <a:rPr lang="en-GB" sz="1200" b="0" i="0" kern="1200" dirty="0">
                <a:solidFill>
                  <a:schemeClr val="tx1"/>
                </a:solidFill>
                <a:effectLst/>
                <a:latin typeface="+mn-lt"/>
                <a:ea typeface="+mn-ea"/>
                <a:cs typeface="+mn-cs"/>
              </a:rPr>
              <a:t>the discussion highlights how AI‑generated answers were identified through invented cases and irrelevant research, and how the intention was to make students understand strengths and weaknesses rather than simply produce text.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That is the pivot: we assess what humans do best — verification, reasoning, disciplinary judgement.</a:t>
            </a:r>
          </a:p>
        </p:txBody>
      </p:sp>
      <p:sp>
        <p:nvSpPr>
          <p:cNvPr id="4" name="Slide Number Placeholder 3">
            <a:extLst>
              <a:ext uri="{FF2B5EF4-FFF2-40B4-BE49-F238E27FC236}">
                <a16:creationId xmlns:a16="http://schemas.microsoft.com/office/drawing/2014/main" id="{072236FA-25FB-85C1-5F75-1D89C2B6DD26}"/>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84051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AI will keep changing. That’s not the interesting part.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The interesting part is what we do next.</a:t>
            </a:r>
          </a:p>
          <a:p>
            <a:pPr fontAlgn="t"/>
            <a:r>
              <a:rPr lang="en-GB" sz="1200" b="0" i="0" kern="1200" dirty="0">
                <a:solidFill>
                  <a:schemeClr val="tx1"/>
                </a:solidFill>
                <a:effectLst/>
                <a:latin typeface="+mn-lt"/>
                <a:ea typeface="+mn-ea"/>
                <a:cs typeface="+mn-cs"/>
              </a:rPr>
              <a:t>We can build an assessment culture that:</a:t>
            </a:r>
          </a:p>
          <a:p>
            <a:pPr fontAlgn="t"/>
            <a:r>
              <a:rPr lang="en-GB" sz="1200" b="0" i="0" kern="1200" dirty="0">
                <a:solidFill>
                  <a:schemeClr val="tx1"/>
                </a:solidFill>
                <a:effectLst/>
                <a:latin typeface="+mn-lt"/>
                <a:ea typeface="+mn-ea"/>
                <a:cs typeface="+mn-cs"/>
              </a:rPr>
              <a:t>treats students like risks to manage, or</a:t>
            </a:r>
          </a:p>
          <a:p>
            <a:pPr fontAlgn="t"/>
            <a:r>
              <a:rPr lang="en-GB" sz="1200" b="0" i="0" kern="1200" dirty="0">
                <a:solidFill>
                  <a:schemeClr val="tx1"/>
                </a:solidFill>
                <a:effectLst/>
                <a:latin typeface="+mn-lt"/>
                <a:ea typeface="+mn-ea"/>
                <a:cs typeface="+mn-cs"/>
              </a:rPr>
              <a:t>treats students like learners to develop</a:t>
            </a:r>
          </a:p>
          <a:p>
            <a:pPr fontAlgn="t"/>
            <a:r>
              <a:rPr lang="en-GB" sz="1200" b="0" i="0" kern="1200" dirty="0">
                <a:solidFill>
                  <a:schemeClr val="tx1"/>
                </a:solidFill>
                <a:effectLst/>
                <a:latin typeface="+mn-lt"/>
                <a:ea typeface="+mn-ea"/>
                <a:cs typeface="+mn-cs"/>
              </a:rPr>
              <a:t>Your institutional policy direction already supports AI as enhancing learning while maintaining integrity, and emphasises human oversight and clear guidance.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99DC8-7C63-1C27-E9C7-A8D1DD793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BD025-42F3-706F-0070-DE175A434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29CD34-2632-6747-B695-BDD6327A8C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3B4FDB-4004-1810-5176-4AFAA46A971D}"/>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213936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Punchline:</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“We can’t future‑proof assessment by pretending the present isn’t happening.”</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Here’s the moment where policy meets reality. In internal discussion, I said it plainly: </a:t>
            </a:r>
            <a:r>
              <a:rPr lang="en-GB" sz="1200" b="1" i="0" kern="1200" dirty="0">
                <a:solidFill>
                  <a:schemeClr val="tx1"/>
                </a:solidFill>
                <a:effectLst/>
                <a:latin typeface="+mn-lt"/>
                <a:ea typeface="+mn-ea"/>
                <a:cs typeface="+mn-cs"/>
              </a:rPr>
              <a:t>a student cannot avoid using AI in any assignment</a:t>
            </a:r>
            <a:r>
              <a:rPr lang="en-GB" sz="1200" b="0" i="0" kern="1200" dirty="0">
                <a:solidFill>
                  <a:schemeClr val="tx1"/>
                </a:solidFill>
                <a:effectLst/>
                <a:latin typeface="+mn-lt"/>
                <a:ea typeface="+mn-ea"/>
                <a:cs typeface="+mn-cs"/>
              </a:rPr>
              <a:t> — because AI shows up inside the systems they’re required to use.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Library tools now include AI‑driven summarisation and discovery features; Word prompts AI actions; students are nudged towards AI by default.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when we say “don’t use AI”, students hear: </a:t>
            </a:r>
          </a:p>
          <a:p>
            <a:pPr fontAlgn="t"/>
            <a:r>
              <a:rPr lang="en-GB" sz="1200" b="0" i="1" kern="1200" dirty="0">
                <a:solidFill>
                  <a:schemeClr val="tx1"/>
                </a:solidFill>
                <a:effectLst/>
                <a:latin typeface="+mn-lt"/>
                <a:ea typeface="+mn-ea"/>
                <a:cs typeface="+mn-cs"/>
              </a:rPr>
              <a:t>“Do you mean don’t use ChatGPT?”</a:t>
            </a:r>
            <a:endParaRPr lang="en-GB" sz="1200" b="0" i="0" kern="1200" dirty="0">
              <a:solidFill>
                <a:schemeClr val="tx1"/>
              </a:solidFill>
              <a:effectLst/>
              <a:latin typeface="+mn-lt"/>
              <a:ea typeface="+mn-ea"/>
              <a:cs typeface="+mn-cs"/>
            </a:endParaRPr>
          </a:p>
          <a:p>
            <a:pPr fontAlgn="t"/>
            <a:r>
              <a:rPr lang="en-GB" sz="1200" b="0" i="1" kern="1200" dirty="0">
                <a:solidFill>
                  <a:schemeClr val="tx1"/>
                </a:solidFill>
                <a:effectLst/>
                <a:latin typeface="+mn-lt"/>
                <a:ea typeface="+mn-ea"/>
                <a:cs typeface="+mn-cs"/>
              </a:rPr>
              <a:t>“Do you mean don’t use embedded features in the tools you gave me?”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That gap creates confusion — and confusion is where mistakes (and misconduct) thrive.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We’ve seen this in practice: even where policy exists, students don’t always pick it up — and colleagues have explicitly noted how easily AI policy messaging is missed.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the student experience becomes: </a:t>
            </a:r>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different modules = different rules</a:t>
            </a:r>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staff confidence varies</a:t>
            </a:r>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students try to guess what the “safe” interpretation is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what grows in that environment? Not integrity. </a:t>
            </a:r>
            <a:r>
              <a:rPr lang="en-GB" sz="1200" b="1" i="0" kern="1200" dirty="0">
                <a:solidFill>
                  <a:schemeClr val="tx1"/>
                </a:solidFill>
                <a:effectLst/>
                <a:latin typeface="+mn-lt"/>
                <a:ea typeface="+mn-ea"/>
                <a:cs typeface="+mn-cs"/>
              </a:rPr>
              <a:t>Anxiety.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anxious students don’t become careful ethical thinkers — they become risk‑avoiders.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Here’s the crucial point: your own institutional draft policy language recognises that </a:t>
            </a:r>
            <a:r>
              <a:rPr lang="en-GB" sz="1200" b="1" i="0" kern="1200" dirty="0">
                <a:solidFill>
                  <a:schemeClr val="tx1"/>
                </a:solidFill>
                <a:effectLst/>
                <a:latin typeface="+mn-lt"/>
                <a:ea typeface="+mn-ea"/>
                <a:cs typeface="+mn-cs"/>
              </a:rPr>
              <a:t>AI detection tools cannot reliably identify AI‑generated content</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will not be used as sole evidence</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That’s not a minor detail. That’s the end of a strategy.</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If detection can’t carry the weight… we stop building the entire system on it.</a:t>
            </a:r>
          </a:p>
          <a:p>
            <a:pPr fontAlgn="t"/>
            <a:r>
              <a:rPr lang="en-GB" sz="1200" b="0" i="0" kern="1200" dirty="0">
                <a:solidFill>
                  <a:schemeClr val="tx1"/>
                </a:solidFill>
                <a:effectLst/>
                <a:latin typeface="+mn-lt"/>
                <a:ea typeface="+mn-ea"/>
                <a:cs typeface="+mn-cs"/>
              </a:rPr>
              <a:t>So what replaces it?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Not softer rules. Not harsher penalties.</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Better assessment design + clearer expectations + teachable integrity.</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When AI can generate polished text, the “finished product” becomes less reliable as proof of learning.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So the centre of gravity shifts from </a:t>
            </a:r>
            <a:r>
              <a:rPr lang="en-GB" sz="1200" b="1" i="0" kern="1200" dirty="0">
                <a:solidFill>
                  <a:schemeClr val="tx1"/>
                </a:solidFill>
                <a:effectLst/>
                <a:latin typeface="+mn-lt"/>
                <a:ea typeface="+mn-ea"/>
                <a:cs typeface="+mn-cs"/>
              </a:rPr>
              <a:t>product → process</a:t>
            </a:r>
            <a:r>
              <a:rPr lang="en-GB" sz="1200" b="0" i="0" kern="1200" dirty="0">
                <a:solidFill>
                  <a:schemeClr val="tx1"/>
                </a:solidFill>
                <a:effectLst/>
                <a:latin typeface="+mn-lt"/>
                <a:ea typeface="+mn-ea"/>
                <a:cs typeface="+mn-cs"/>
              </a:rPr>
              <a:t>, from </a:t>
            </a:r>
            <a:r>
              <a:rPr lang="en-GB" sz="1200" b="1" i="0" kern="1200" dirty="0">
                <a:solidFill>
                  <a:schemeClr val="tx1"/>
                </a:solidFill>
                <a:effectLst/>
                <a:latin typeface="+mn-lt"/>
                <a:ea typeface="+mn-ea"/>
                <a:cs typeface="+mn-cs"/>
              </a:rPr>
              <a:t>output → judgement</a:t>
            </a:r>
            <a:r>
              <a:rPr lang="en-GB" sz="1200" b="0" i="0" kern="1200" dirty="0">
                <a:solidFill>
                  <a:schemeClr val="tx1"/>
                </a:solidFill>
                <a:effectLst/>
                <a:latin typeface="+mn-lt"/>
                <a:ea typeface="+mn-ea"/>
                <a:cs typeface="+mn-cs"/>
              </a:rPr>
              <a: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Your policy direction already points toward redesign using authentic assessment, oral components, process‑based tasks, reflective elements, and higher‑order skills. </a:t>
            </a:r>
            <a:endParaRPr lang="en-GB" sz="1200" b="0" i="0" u="none" strike="noStrike"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This is the moment to say something provocative to the room:</a:t>
            </a:r>
            <a:br>
              <a:rPr lang="en-GB" sz="1200" b="0" i="0"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If our assessments can be completed by an AI with minimal understanding… then the assessment is telling us something.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It’s not telling us students are dishonest.</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It’s telling us </a:t>
            </a:r>
            <a:r>
              <a:rPr lang="en-GB" sz="1200" b="1" i="0" kern="1200" dirty="0">
                <a:solidFill>
                  <a:schemeClr val="tx1"/>
                </a:solidFill>
                <a:effectLst/>
                <a:latin typeface="+mn-lt"/>
                <a:ea typeface="+mn-ea"/>
                <a:cs typeface="+mn-cs"/>
              </a:rPr>
              <a:t>our task design is fragile.</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EE251-5EEA-E347-5800-9F706A9A0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AC31C-C1F4-A595-79C3-86172C114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ACCE4-308C-F0EB-3720-7CBE34C70AC1}"/>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is where we move from philosophy to practice. The RAG model is already articulated in your institutional papers:</a:t>
            </a:r>
          </a:p>
          <a:p>
            <a:pPr fontAlgn="t"/>
            <a:r>
              <a:rPr lang="en-GB" sz="1200" b="1" i="0" kern="1200" dirty="0">
                <a:solidFill>
                  <a:schemeClr val="tx1"/>
                </a:solidFill>
                <a:effectLst/>
                <a:latin typeface="+mn-lt"/>
                <a:ea typeface="+mn-ea"/>
                <a:cs typeface="+mn-cs"/>
              </a:rPr>
              <a:t>Red</a:t>
            </a:r>
            <a:r>
              <a:rPr lang="en-GB" sz="1200" b="0" i="0" kern="1200" dirty="0">
                <a:solidFill>
                  <a:schemeClr val="tx1"/>
                </a:solidFill>
                <a:effectLst/>
                <a:latin typeface="+mn-lt"/>
                <a:ea typeface="+mn-ea"/>
                <a:cs typeface="+mn-cs"/>
              </a:rPr>
              <a:t> = no AI for the assessment (rare, but necessary in some contexts)</a:t>
            </a:r>
          </a:p>
          <a:p>
            <a:pPr fontAlgn="t"/>
            <a:r>
              <a:rPr lang="en-GB" sz="1200" b="1" i="0" kern="1200" dirty="0">
                <a:solidFill>
                  <a:schemeClr val="tx1"/>
                </a:solidFill>
                <a:effectLst/>
                <a:latin typeface="+mn-lt"/>
                <a:ea typeface="+mn-ea"/>
                <a:cs typeface="+mn-cs"/>
              </a:rPr>
              <a:t>Amber</a:t>
            </a:r>
            <a:r>
              <a:rPr lang="en-GB" sz="1200" b="0" i="0" kern="1200" dirty="0">
                <a:solidFill>
                  <a:schemeClr val="tx1"/>
                </a:solidFill>
                <a:effectLst/>
                <a:latin typeface="+mn-lt"/>
                <a:ea typeface="+mn-ea"/>
                <a:cs typeface="+mn-cs"/>
              </a:rPr>
              <a:t> = AI supported (optional), but cannot be used to meet the learning outcome being tested; requires explicit guidance and transparency </a:t>
            </a:r>
          </a:p>
          <a:p>
            <a:pPr fontAlgn="t"/>
            <a:r>
              <a:rPr lang="en-GB" sz="1200" b="1" i="0" kern="1200" dirty="0">
                <a:solidFill>
                  <a:schemeClr val="tx1"/>
                </a:solidFill>
                <a:effectLst/>
                <a:latin typeface="+mn-lt"/>
                <a:ea typeface="+mn-ea"/>
                <a:cs typeface="+mn-cs"/>
              </a:rPr>
              <a:t>Green</a:t>
            </a:r>
            <a:r>
              <a:rPr lang="en-GB" sz="1200" b="0" i="0" kern="1200" dirty="0">
                <a:solidFill>
                  <a:schemeClr val="tx1"/>
                </a:solidFill>
                <a:effectLst/>
                <a:latin typeface="+mn-lt"/>
                <a:ea typeface="+mn-ea"/>
                <a:cs typeface="+mn-cs"/>
              </a:rPr>
              <a:t> = students use AI as part of meeting learning outcomes, typically with reflection and evidence of use </a:t>
            </a:r>
          </a:p>
          <a:p>
            <a:endParaRPr lang="en-US" dirty="0"/>
          </a:p>
        </p:txBody>
      </p:sp>
      <p:sp>
        <p:nvSpPr>
          <p:cNvPr id="4" name="Slide Number Placeholder 3">
            <a:extLst>
              <a:ext uri="{FF2B5EF4-FFF2-40B4-BE49-F238E27FC236}">
                <a16:creationId xmlns:a16="http://schemas.microsoft.com/office/drawing/2014/main" id="{65075B7E-96F5-7FAF-DD30-38DAAE5B2B41}"/>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691582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Your assessment policy work already emphasises that briefs should clearly identify the mode of AI use and provide clear guidelines on how AI can or cannot be used.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you already have a usable “acceptable use” template structure: tool, expected use, limitations, acknowledgement.</a:t>
            </a:r>
          </a:p>
          <a:p>
            <a:pPr fontAlgn="t"/>
            <a:r>
              <a:rPr lang="en-GB" sz="1200" b="0" i="0" kern="1200" dirty="0">
                <a:solidFill>
                  <a:schemeClr val="tx1"/>
                </a:solidFill>
                <a:effectLst/>
                <a:latin typeface="+mn-lt"/>
                <a:ea typeface="+mn-ea"/>
                <a:cs typeface="+mn-cs"/>
              </a:rPr>
              <a:t>Here’s the keynote point:</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Punchline:</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“Clarity is a preventative strategy.”</a:t>
            </a: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www.instagram.com/reel/DW7KHlQjDYn/"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microsoft.com/office/2011/relationships/webextension" Target="../webextensions/webextension1.xml"/><Relationship Id="rId1" Type="http://schemas.openxmlformats.org/officeDocument/2006/relationships/slideLayout" Target="../slideLayouts/slideLayout1.xml"/><Relationship Id="rId6" Type="http://schemas.microsoft.com/office/2011/relationships/webextension" Target="../webextensions/webextension3.xml"/><Relationship Id="rId5" Type="http://schemas.openxmlformats.org/officeDocument/2006/relationships/image" Target="../media/image4.png"/><Relationship Id="rId4" Type="http://schemas.microsoft.com/office/2011/relationships/webextension" Target="../webextensions/webextension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2D3436"/>
        </a:solidFill>
        <a:effectLst/>
      </p:bgPr>
    </p:bg>
    <p:spTree>
      <p:nvGrpSpPr>
        <p:cNvPr id="1" name=""/>
        <p:cNvGrpSpPr/>
        <p:nvPr/>
      </p:nvGrpSpPr>
      <p:grpSpPr>
        <a:xfrm>
          <a:off x="0" y="0"/>
          <a:ext cx="0" cy="0"/>
          <a:chOff x="0" y="0"/>
          <a:chExt cx="0" cy="0"/>
        </a:xfrm>
      </p:grpSpPr>
      <p:pic>
        <p:nvPicPr>
          <p:cNvPr id="1028" name="Picture 4" descr="Discover Lincoln International | International Students | University of ...">
            <a:extLst>
              <a:ext uri="{FF2B5EF4-FFF2-40B4-BE49-F238E27FC236}">
                <a16:creationId xmlns:a16="http://schemas.microsoft.com/office/drawing/2014/main" id="{84680A3F-30C3-F1D8-D4E2-869A43A4AD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83"/>
          <a:stretch>
            <a:fillRect/>
          </a:stretch>
        </p:blipFill>
        <p:spPr bwMode="auto">
          <a:xfrm>
            <a:off x="-50331" y="0"/>
            <a:ext cx="4857750" cy="5128683"/>
          </a:xfrm>
          <a:prstGeom prst="rect">
            <a:avLst/>
          </a:prstGeom>
          <a:noFill/>
          <a:extLst>
            <a:ext uri="{909E8E84-426E-40DD-AFC4-6F175D3DCCD1}">
              <a14:hiddenFill xmlns:a14="http://schemas.microsoft.com/office/drawing/2010/main">
                <a:solidFill>
                  <a:srgbClr val="FFFFFF"/>
                </a:solidFill>
              </a14:hiddenFill>
            </a:ext>
          </a:extLst>
        </p:spPr>
      </p:pic>
      <p:sp>
        <p:nvSpPr>
          <p:cNvPr id="3" name="Shape 0"/>
          <p:cNvSpPr/>
          <p:nvPr/>
        </p:nvSpPr>
        <p:spPr>
          <a:xfrm>
            <a:off x="-50331" y="-7409"/>
            <a:ext cx="4631232" cy="5143500"/>
          </a:xfrm>
          <a:prstGeom prst="rect">
            <a:avLst/>
          </a:prstGeom>
          <a:solidFill>
            <a:srgbClr val="000000">
              <a:alpha val="60000"/>
            </a:srgbClr>
          </a:solidFill>
          <a:ln/>
        </p:spPr>
        <p:txBody>
          <a:bodyPr/>
          <a:lstStyle/>
          <a:p>
            <a:endParaRPr lang="en-GB"/>
          </a:p>
        </p:txBody>
      </p:sp>
      <p:sp>
        <p:nvSpPr>
          <p:cNvPr id="4" name="Shape 1"/>
          <p:cNvSpPr/>
          <p:nvPr/>
        </p:nvSpPr>
        <p:spPr>
          <a:xfrm>
            <a:off x="4572000" y="0"/>
            <a:ext cx="4572000" cy="5143500"/>
          </a:xfrm>
          <a:prstGeom prst="rect">
            <a:avLst/>
          </a:prstGeom>
          <a:solidFill>
            <a:srgbClr val="2D3436"/>
          </a:solidFill>
          <a:ln/>
        </p:spPr>
        <p:txBody>
          <a:bodyPr/>
          <a:lstStyle/>
          <a:p>
            <a:endParaRPr lang="en-GB" dirty="0"/>
          </a:p>
        </p:txBody>
      </p:sp>
      <p:sp>
        <p:nvSpPr>
          <p:cNvPr id="5" name="Shape 2"/>
          <p:cNvSpPr/>
          <p:nvPr/>
        </p:nvSpPr>
        <p:spPr>
          <a:xfrm>
            <a:off x="5029200" y="1097280"/>
            <a:ext cx="548640" cy="73152"/>
          </a:xfrm>
          <a:prstGeom prst="rect">
            <a:avLst/>
          </a:prstGeom>
          <a:solidFill>
            <a:srgbClr val="F96167"/>
          </a:solidFill>
          <a:ln/>
        </p:spPr>
        <p:txBody>
          <a:bodyPr/>
          <a:lstStyle/>
          <a:p>
            <a:endParaRPr lang="en-GB"/>
          </a:p>
        </p:txBody>
      </p:sp>
      <p:sp>
        <p:nvSpPr>
          <p:cNvPr id="6" name="Text 3"/>
          <p:cNvSpPr/>
          <p:nvPr/>
        </p:nvSpPr>
        <p:spPr>
          <a:xfrm>
            <a:off x="5029200" y="1371600"/>
            <a:ext cx="3657600" cy="2011680"/>
          </a:xfrm>
          <a:prstGeom prst="rect">
            <a:avLst/>
          </a:prstGeom>
          <a:noFill/>
          <a:ln/>
        </p:spPr>
        <p:txBody>
          <a:bodyPr wrap="square" lIns="0" tIns="0" rIns="0" bIns="0" rtlCol="0" anchor="ctr"/>
          <a:lstStyle/>
          <a:p>
            <a:pPr marL="0" indent="0">
              <a:lnSpc>
                <a:spcPct val="110000"/>
              </a:lnSpc>
              <a:buNone/>
            </a:pPr>
            <a:r>
              <a:rPr lang="en-US" sz="3400" b="1" dirty="0">
                <a:solidFill>
                  <a:srgbClr val="FFFFFF"/>
                </a:solidFill>
                <a:latin typeface="Trebuchet MS" pitchFamily="34" charset="0"/>
                <a:ea typeface="Trebuchet MS" pitchFamily="34" charset="-122"/>
                <a:cs typeface="Trebuchet MS" pitchFamily="34" charset="-120"/>
              </a:rPr>
              <a:t>AI, Students &amp;</a:t>
            </a:r>
            <a:endParaRPr lang="en-US" sz="3400" dirty="0"/>
          </a:p>
          <a:p>
            <a:pPr marL="0" indent="0">
              <a:lnSpc>
                <a:spcPct val="110000"/>
              </a:lnSpc>
              <a:buNone/>
            </a:pPr>
            <a:r>
              <a:rPr lang="en-US" sz="3400" b="1" dirty="0">
                <a:solidFill>
                  <a:srgbClr val="FFFFFF"/>
                </a:solidFill>
                <a:latin typeface="Trebuchet MS" pitchFamily="34" charset="0"/>
                <a:ea typeface="Trebuchet MS" pitchFamily="34" charset="-122"/>
                <a:cs typeface="Trebuchet MS" pitchFamily="34" charset="-120"/>
              </a:rPr>
              <a:t>the Future of</a:t>
            </a:r>
            <a:endParaRPr lang="en-US" sz="3400" dirty="0"/>
          </a:p>
          <a:p>
            <a:pPr marL="0" indent="0">
              <a:lnSpc>
                <a:spcPct val="110000"/>
              </a:lnSpc>
              <a:buNone/>
            </a:pPr>
            <a:r>
              <a:rPr lang="en-US" sz="3400" b="1" dirty="0">
                <a:solidFill>
                  <a:srgbClr val="FFFFFF"/>
                </a:solidFill>
                <a:latin typeface="Trebuchet MS" pitchFamily="34" charset="0"/>
                <a:ea typeface="Trebuchet MS" pitchFamily="34" charset="-122"/>
                <a:cs typeface="Trebuchet MS" pitchFamily="34" charset="-120"/>
              </a:rPr>
              <a:t>Assessment</a:t>
            </a:r>
            <a:endParaRPr lang="en-US" sz="3400" dirty="0"/>
          </a:p>
        </p:txBody>
      </p:sp>
      <p:sp>
        <p:nvSpPr>
          <p:cNvPr id="7" name="Text 4"/>
          <p:cNvSpPr/>
          <p:nvPr/>
        </p:nvSpPr>
        <p:spPr>
          <a:xfrm>
            <a:off x="5020491" y="3383280"/>
            <a:ext cx="3657600" cy="731520"/>
          </a:xfrm>
          <a:prstGeom prst="rect">
            <a:avLst/>
          </a:prstGeom>
          <a:noFill/>
          <a:ln/>
        </p:spPr>
        <p:txBody>
          <a:bodyPr wrap="square" lIns="0" tIns="0" rIns="0" bIns="0" rtlCol="0" anchor="ctr"/>
          <a:lstStyle/>
          <a:p>
            <a:pPr marL="0" indent="0">
              <a:buNone/>
            </a:pPr>
            <a:r>
              <a:rPr lang="en-GB" sz="1400" dirty="0">
                <a:solidFill>
                  <a:schemeClr val="bg1"/>
                </a:solidFill>
                <a:latin typeface="Calibri" pitchFamily="34" charset="0"/>
                <a:ea typeface="Calibri" pitchFamily="34" charset="-122"/>
                <a:cs typeface="Calibri" pitchFamily="34" charset="-120"/>
              </a:rPr>
              <a:t>Moving beyond detection → towards learning, integrity, and clarity</a:t>
            </a:r>
            <a:endParaRPr lang="en-US" sz="1400" dirty="0">
              <a:solidFill>
                <a:schemeClr val="bg1"/>
              </a:solidFill>
            </a:endParaRPr>
          </a:p>
        </p:txBody>
      </p:sp>
      <p:sp>
        <p:nvSpPr>
          <p:cNvPr id="8" name="Text 5"/>
          <p:cNvSpPr/>
          <p:nvPr/>
        </p:nvSpPr>
        <p:spPr>
          <a:xfrm>
            <a:off x="5020491" y="4372495"/>
            <a:ext cx="3657600" cy="605309"/>
          </a:xfrm>
          <a:prstGeom prst="rect">
            <a:avLst/>
          </a:prstGeom>
          <a:noFill/>
          <a:ln/>
        </p:spPr>
        <p:txBody>
          <a:bodyPr wrap="square" lIns="0" tIns="0" rIns="0" bIns="0" rtlCol="0" anchor="ctr"/>
          <a:lstStyle/>
          <a:p>
            <a:pPr marL="0" indent="0">
              <a:buNone/>
            </a:pPr>
            <a:r>
              <a:rPr lang="en-US" sz="1400" b="1" dirty="0">
                <a:solidFill>
                  <a:schemeClr val="bg1"/>
                </a:solidFill>
                <a:latin typeface="Calibri" pitchFamily="34" charset="0"/>
                <a:ea typeface="Calibri" pitchFamily="34" charset="-122"/>
                <a:cs typeface="Calibri" pitchFamily="34" charset="-120"/>
              </a:rPr>
              <a:t>Phil Peatling</a:t>
            </a:r>
          </a:p>
          <a:p>
            <a:pPr marL="0" indent="0">
              <a:buNone/>
            </a:pPr>
            <a:r>
              <a:rPr lang="en-US" sz="1400" b="1" dirty="0">
                <a:solidFill>
                  <a:schemeClr val="bg1"/>
                </a:solidFill>
                <a:latin typeface="Calibri" pitchFamily="34" charset="0"/>
                <a:ea typeface="Calibri" pitchFamily="34" charset="-122"/>
                <a:cs typeface="Calibri" pitchFamily="34" charset="-120"/>
              </a:rPr>
              <a:t>Head of the Centre for Student Success</a:t>
            </a:r>
          </a:p>
          <a:p>
            <a:pPr marL="0" indent="0">
              <a:buNone/>
            </a:pPr>
            <a:endParaRPr lang="en-US" sz="600" b="1" dirty="0">
              <a:solidFill>
                <a:schemeClr val="bg1"/>
              </a:solidFill>
              <a:latin typeface="Calibri" pitchFamily="34" charset="0"/>
              <a:ea typeface="Calibri" pitchFamily="34" charset="-122"/>
              <a:cs typeface="Calibri" pitchFamily="34" charset="-120"/>
            </a:endParaRPr>
          </a:p>
          <a:p>
            <a:pPr marL="0" indent="0">
              <a:buNone/>
            </a:pPr>
            <a:r>
              <a:rPr lang="en-US" sz="1400" b="1" dirty="0">
                <a:solidFill>
                  <a:schemeClr val="bg1"/>
                </a:solidFill>
                <a:latin typeface="Calibri" pitchFamily="34" charset="0"/>
                <a:ea typeface="Calibri" pitchFamily="34" charset="-122"/>
                <a:cs typeface="Calibri" pitchFamily="34" charset="-120"/>
              </a:rPr>
              <a:t>phpeatling@lincoln.ac.uk</a:t>
            </a:r>
            <a:endParaRPr lang="en-US" sz="1400" b="1" dirty="0">
              <a:solidFill>
                <a:schemeClr val="bg1"/>
              </a:solidFill>
            </a:endParaRPr>
          </a:p>
        </p:txBody>
      </p:sp>
      <p:pic>
        <p:nvPicPr>
          <p:cNvPr id="19" name="Picture 18">
            <a:extLst>
              <a:ext uri="{FF2B5EF4-FFF2-40B4-BE49-F238E27FC236}">
                <a16:creationId xmlns:a16="http://schemas.microsoft.com/office/drawing/2014/main" id="{07905A00-6E59-149D-730E-DBDC2B497835}"/>
              </a:ext>
            </a:extLst>
          </p:cNvPr>
          <p:cNvPicPr>
            <a:picLocks noChangeAspect="1"/>
          </p:cNvPicPr>
          <p:nvPr/>
        </p:nvPicPr>
        <p:blipFill>
          <a:blip r:embed="rId4"/>
          <a:stretch>
            <a:fillRect/>
          </a:stretch>
        </p:blipFill>
        <p:spPr>
          <a:xfrm>
            <a:off x="5794532" y="165695"/>
            <a:ext cx="2157992" cy="8172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 0"/>
          <p:cNvSpPr/>
          <p:nvPr/>
        </p:nvSpPr>
        <p:spPr>
          <a:xfrm>
            <a:off x="640080" y="182880"/>
            <a:ext cx="2743200" cy="320040"/>
          </a:xfrm>
          <a:prstGeom prst="rect">
            <a:avLst/>
          </a:prstGeom>
          <a:noFill/>
          <a:ln/>
        </p:spPr>
        <p:txBody>
          <a:bodyPr wrap="square" lIns="0" tIns="0" rIns="0" bIns="0" rtlCol="0" anchor="ctr"/>
          <a:lstStyle/>
          <a:p>
            <a:pPr marL="0" indent="0">
              <a:buNone/>
            </a:pPr>
            <a:r>
              <a:rPr lang="en-US" sz="1000" b="1" kern="0" spc="300" dirty="0">
                <a:solidFill>
                  <a:srgbClr val="F96167"/>
                </a:solidFill>
                <a:latin typeface="Calibri" pitchFamily="34" charset="0"/>
                <a:ea typeface="Calibri" pitchFamily="34" charset="-122"/>
                <a:cs typeface="Calibri" pitchFamily="34" charset="-120"/>
              </a:rPr>
              <a:t>Student Information</a:t>
            </a:r>
            <a:endParaRPr lang="en-US" sz="1000" dirty="0"/>
          </a:p>
        </p:txBody>
      </p:sp>
      <p:sp>
        <p:nvSpPr>
          <p:cNvPr id="3" name="Text 1"/>
          <p:cNvSpPr/>
          <p:nvPr/>
        </p:nvSpPr>
        <p:spPr>
          <a:xfrm>
            <a:off x="640080" y="685800"/>
            <a:ext cx="7315200" cy="548640"/>
          </a:xfrm>
          <a:prstGeom prst="rect">
            <a:avLst/>
          </a:prstGeom>
          <a:noFill/>
          <a:ln/>
        </p:spPr>
        <p:txBody>
          <a:bodyPr wrap="square" lIns="0" tIns="0" rIns="0" bIns="0" rtlCol="0" anchor="ctr"/>
          <a:lstStyle/>
          <a:p>
            <a:pPr marL="0" indent="0">
              <a:buNone/>
            </a:pPr>
            <a:r>
              <a:rPr lang="en-GB" sz="2800" b="1" dirty="0">
                <a:solidFill>
                  <a:srgbClr val="2D3436"/>
                </a:solidFill>
                <a:latin typeface="Trebuchet MS" pitchFamily="34" charset="0"/>
                <a:ea typeface="Trebuchet MS" pitchFamily="34" charset="-122"/>
                <a:cs typeface="Trebuchet MS" pitchFamily="34" charset="-120"/>
              </a:rPr>
              <a:t>The missing piece: assessment briefs that reduce misconduct</a:t>
            </a:r>
            <a:endParaRPr lang="en-US" sz="2800" dirty="0"/>
          </a:p>
        </p:txBody>
      </p:sp>
      <p:sp>
        <p:nvSpPr>
          <p:cNvPr id="4" name="Shape 2"/>
          <p:cNvSpPr/>
          <p:nvPr/>
        </p:nvSpPr>
        <p:spPr>
          <a:xfrm>
            <a:off x="640080" y="1508760"/>
            <a:ext cx="3749040" cy="2926080"/>
          </a:xfrm>
          <a:prstGeom prst="rect">
            <a:avLst/>
          </a:prstGeom>
          <a:solidFill>
            <a:srgbClr val="F8F9FA"/>
          </a:solidFill>
          <a:ln/>
          <a:effectLst>
            <a:outerShdw blurRad="76200" dist="25400" dir="8100000" algn="bl" rotWithShape="0">
              <a:srgbClr val="000000">
                <a:alpha val="8000"/>
              </a:srgbClr>
            </a:outerShdw>
          </a:effectLst>
        </p:spPr>
        <p:txBody>
          <a:bodyPr/>
          <a:lstStyle/>
          <a:p>
            <a:endParaRPr lang="en-GB"/>
          </a:p>
        </p:txBody>
      </p:sp>
      <p:sp>
        <p:nvSpPr>
          <p:cNvPr id="5" name="Text 3"/>
          <p:cNvSpPr/>
          <p:nvPr/>
        </p:nvSpPr>
        <p:spPr>
          <a:xfrm>
            <a:off x="868680" y="1691640"/>
            <a:ext cx="3291840" cy="320040"/>
          </a:xfrm>
          <a:prstGeom prst="rect">
            <a:avLst/>
          </a:prstGeom>
          <a:noFill/>
          <a:ln/>
        </p:spPr>
        <p:txBody>
          <a:bodyPr wrap="square" lIns="0" tIns="0" rIns="0" bIns="0" rtlCol="0" anchor="ctr"/>
          <a:lstStyle/>
          <a:p>
            <a:pPr marL="0" indent="0">
              <a:buNone/>
            </a:pPr>
            <a:r>
              <a:rPr lang="en-GB" sz="1600" b="1" dirty="0">
                <a:solidFill>
                  <a:srgbClr val="F96167"/>
                </a:solidFill>
                <a:latin typeface="Trebuchet MS" pitchFamily="34" charset="0"/>
                <a:ea typeface="Trebuchet MS" pitchFamily="34" charset="-122"/>
                <a:cs typeface="Trebuchet MS" pitchFamily="34" charset="-120"/>
              </a:rPr>
              <a:t>If you want integrity, write for clarity</a:t>
            </a:r>
            <a:endParaRPr lang="en-US" sz="1600" dirty="0"/>
          </a:p>
        </p:txBody>
      </p:sp>
      <p:sp>
        <p:nvSpPr>
          <p:cNvPr id="6" name="Text 4"/>
          <p:cNvSpPr/>
          <p:nvPr/>
        </p:nvSpPr>
        <p:spPr>
          <a:xfrm>
            <a:off x="868680" y="2148840"/>
            <a:ext cx="3291840" cy="2169160"/>
          </a:xfrm>
          <a:prstGeom prst="rect">
            <a:avLst/>
          </a:prstGeom>
          <a:noFill/>
          <a:ln/>
        </p:spPr>
        <p:txBody>
          <a:bodyPr wrap="square" lIns="0" tIns="0" rIns="0" bIns="0" rtlCol="0" anchor="ctr"/>
          <a:lstStyle/>
          <a:p>
            <a:pPr marL="0" indent="0">
              <a:lnSpc>
                <a:spcPct val="200000"/>
              </a:lnSpc>
              <a:buNone/>
            </a:pPr>
            <a:r>
              <a:rPr lang="en-US" sz="1600" b="1" dirty="0">
                <a:solidFill>
                  <a:srgbClr val="2D3436"/>
                </a:solidFill>
                <a:latin typeface="Calibri" pitchFamily="34" charset="0"/>
                <a:ea typeface="Calibri" pitchFamily="34" charset="-122"/>
                <a:cs typeface="Calibri" pitchFamily="34" charset="-120"/>
              </a:rPr>
              <a:t>Every brief should state:</a:t>
            </a:r>
          </a:p>
          <a:p>
            <a:pPr marL="171450" indent="-171450">
              <a:lnSpc>
                <a:spcPct val="200000"/>
              </a:lnSpc>
              <a:buFont typeface="Arial" panose="020B0604020202020204" pitchFamily="34" charset="0"/>
              <a:buChar char="•"/>
            </a:pPr>
            <a:r>
              <a:rPr lang="en-GB" sz="1400" dirty="0">
                <a:solidFill>
                  <a:srgbClr val="2D3436"/>
                </a:solidFill>
                <a:latin typeface="Calibri" pitchFamily="34" charset="0"/>
                <a:ea typeface="Calibri" pitchFamily="34" charset="-122"/>
                <a:cs typeface="Calibri" pitchFamily="34" charset="-120"/>
              </a:rPr>
              <a:t>Which mode (R / A / G)</a:t>
            </a:r>
          </a:p>
          <a:p>
            <a:pPr marL="171450" indent="-171450">
              <a:lnSpc>
                <a:spcPct val="200000"/>
              </a:lnSpc>
              <a:buFont typeface="Arial" panose="020B0604020202020204" pitchFamily="34" charset="0"/>
              <a:buChar char="•"/>
            </a:pPr>
            <a:r>
              <a:rPr lang="en-GB" sz="1400" dirty="0">
                <a:solidFill>
                  <a:srgbClr val="2D3436"/>
                </a:solidFill>
                <a:latin typeface="Calibri" pitchFamily="34" charset="0"/>
                <a:ea typeface="Calibri" pitchFamily="34" charset="-122"/>
                <a:cs typeface="Calibri" pitchFamily="34" charset="-120"/>
              </a:rPr>
              <a:t>What tools are allowed (if any)</a:t>
            </a:r>
          </a:p>
          <a:p>
            <a:pPr marL="171450" indent="-171450">
              <a:lnSpc>
                <a:spcPct val="200000"/>
              </a:lnSpc>
              <a:buFont typeface="Arial" panose="020B0604020202020204" pitchFamily="34" charset="0"/>
              <a:buChar char="•"/>
            </a:pPr>
            <a:r>
              <a:rPr lang="en-GB" sz="1400" dirty="0">
                <a:solidFill>
                  <a:srgbClr val="2D3436"/>
                </a:solidFill>
                <a:latin typeface="Calibri" pitchFamily="34" charset="0"/>
                <a:ea typeface="Calibri" pitchFamily="34" charset="-122"/>
                <a:cs typeface="Calibri" pitchFamily="34" charset="-120"/>
              </a:rPr>
              <a:t>What AI can be used for (and what it can’t)</a:t>
            </a:r>
          </a:p>
          <a:p>
            <a:pPr marL="171450" indent="-171450">
              <a:lnSpc>
                <a:spcPct val="200000"/>
              </a:lnSpc>
              <a:buFont typeface="Arial" panose="020B0604020202020204" pitchFamily="34" charset="0"/>
              <a:buChar char="•"/>
            </a:pPr>
            <a:r>
              <a:rPr lang="en-GB" sz="1400" dirty="0">
                <a:solidFill>
                  <a:srgbClr val="2D3436"/>
                </a:solidFill>
                <a:latin typeface="Calibri" pitchFamily="34" charset="0"/>
                <a:ea typeface="Calibri" pitchFamily="34" charset="-122"/>
                <a:cs typeface="Calibri" pitchFamily="34" charset="-120"/>
              </a:rPr>
              <a:t>What students must declare</a:t>
            </a:r>
            <a:endParaRPr lang="en-US" sz="1600" dirty="0"/>
          </a:p>
        </p:txBody>
      </p:sp>
      <p:sp>
        <p:nvSpPr>
          <p:cNvPr id="7" name="Shape 5"/>
          <p:cNvSpPr/>
          <p:nvPr/>
        </p:nvSpPr>
        <p:spPr>
          <a:xfrm>
            <a:off x="4754880" y="1508760"/>
            <a:ext cx="3749040" cy="2926080"/>
          </a:xfrm>
          <a:prstGeom prst="rect">
            <a:avLst/>
          </a:prstGeom>
          <a:solidFill>
            <a:srgbClr val="2D3436"/>
          </a:solidFill>
          <a:ln/>
          <a:effectLst>
            <a:outerShdw blurRad="76200" dist="25400" dir="8100000" algn="bl" rotWithShape="0">
              <a:srgbClr val="000000">
                <a:alpha val="8000"/>
              </a:srgbClr>
            </a:outerShdw>
          </a:effectLst>
        </p:spPr>
        <p:txBody>
          <a:bodyPr/>
          <a:lstStyle/>
          <a:p>
            <a:endParaRPr lang="en-GB"/>
          </a:p>
        </p:txBody>
      </p:sp>
      <p:sp>
        <p:nvSpPr>
          <p:cNvPr id="8" name="Text 6"/>
          <p:cNvSpPr/>
          <p:nvPr/>
        </p:nvSpPr>
        <p:spPr>
          <a:xfrm>
            <a:off x="4983480" y="1691640"/>
            <a:ext cx="3291840" cy="320040"/>
          </a:xfrm>
          <a:prstGeom prst="rect">
            <a:avLst/>
          </a:prstGeom>
          <a:noFill/>
          <a:ln/>
        </p:spPr>
        <p:txBody>
          <a:bodyPr wrap="square" lIns="0" tIns="0" rIns="0" bIns="0" rtlCol="0" anchor="ctr"/>
          <a:lstStyle/>
          <a:p>
            <a:pPr marL="0" indent="0">
              <a:buNone/>
            </a:pPr>
            <a:r>
              <a:rPr lang="en-US" sz="1600" b="1" dirty="0">
                <a:solidFill>
                  <a:srgbClr val="F96167"/>
                </a:solidFill>
                <a:latin typeface="Trebuchet MS" pitchFamily="34" charset="0"/>
                <a:ea typeface="Trebuchet MS" pitchFamily="34" charset="-122"/>
                <a:cs typeface="Trebuchet MS" pitchFamily="34" charset="-120"/>
              </a:rPr>
              <a:t>Closing the Gap</a:t>
            </a:r>
            <a:endParaRPr lang="en-US" sz="1600" dirty="0"/>
          </a:p>
        </p:txBody>
      </p:sp>
      <p:sp>
        <p:nvSpPr>
          <p:cNvPr id="9" name="Text 7"/>
          <p:cNvSpPr/>
          <p:nvPr/>
        </p:nvSpPr>
        <p:spPr>
          <a:xfrm>
            <a:off x="4983480" y="2148840"/>
            <a:ext cx="3291840" cy="2011680"/>
          </a:xfrm>
          <a:prstGeom prst="rect">
            <a:avLst/>
          </a:prstGeom>
          <a:noFill/>
          <a:ln/>
        </p:spPr>
        <p:txBody>
          <a:bodyPr wrap="square" lIns="0" tIns="0" rIns="0" bIns="0" rtlCol="0" anchor="ctr"/>
          <a:lstStyle/>
          <a:p>
            <a:pPr algn="ctr">
              <a:buSzPct val="100000"/>
            </a:pPr>
            <a:r>
              <a:rPr lang="en-GB" sz="2000" dirty="0">
                <a:solidFill>
                  <a:srgbClr val="DFE6E9"/>
                </a:solidFill>
                <a:latin typeface="Calibri" pitchFamily="34" charset="0"/>
                <a:ea typeface="Calibri" pitchFamily="34" charset="-122"/>
                <a:cs typeface="Calibri" pitchFamily="34" charset="-120"/>
              </a:rPr>
              <a:t>When students breach boundaries, it’s often because boundaries were invisible, inconsistent, or implied rather than stated.</a:t>
            </a:r>
          </a:p>
        </p:txBody>
      </p:sp>
      <p:sp>
        <p:nvSpPr>
          <p:cNvPr id="12" name="TextBox 11">
            <a:extLst>
              <a:ext uri="{FF2B5EF4-FFF2-40B4-BE49-F238E27FC236}">
                <a16:creationId xmlns:a16="http://schemas.microsoft.com/office/drawing/2014/main" id="{5042F65A-E0B2-0205-5AE3-A8AADD248DE5}"/>
              </a:ext>
            </a:extLst>
          </p:cNvPr>
          <p:cNvSpPr txBox="1"/>
          <p:nvPr/>
        </p:nvSpPr>
        <p:spPr>
          <a:xfrm>
            <a:off x="2628053" y="4617720"/>
            <a:ext cx="3522134" cy="369332"/>
          </a:xfrm>
          <a:prstGeom prst="rect">
            <a:avLst/>
          </a:prstGeom>
          <a:noFill/>
        </p:spPr>
        <p:txBody>
          <a:bodyPr wrap="square">
            <a:spAutoFit/>
          </a:bodyPr>
          <a:lstStyle/>
          <a:p>
            <a:pPr algn="ctr" fontAlgn="t"/>
            <a:r>
              <a:rPr lang="en-GB" sz="1800" b="0" i="1" kern="1200" dirty="0">
                <a:solidFill>
                  <a:schemeClr val="tx1"/>
                </a:solidFill>
                <a:effectLst/>
                <a:latin typeface="+mn-lt"/>
                <a:ea typeface="+mn-ea"/>
                <a:cs typeface="+mn-cs"/>
              </a:rPr>
              <a:t>“Clarity is a preventative strategy.”</a:t>
            </a:r>
            <a:endParaRPr lang="en-GB" sz="1800" b="0" i="0" kern="1200" dirty="0">
              <a:solidFill>
                <a:schemeClr val="tx1"/>
              </a:solidFill>
              <a:effectLst/>
              <a:latin typeface="+mn-lt"/>
              <a:ea typeface="+mn-ea"/>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D3436"/>
        </a:solidFill>
        <a:effectLst/>
      </p:bgPr>
    </p:bg>
    <p:spTree>
      <p:nvGrpSpPr>
        <p:cNvPr id="1" name="">
          <a:extLst>
            <a:ext uri="{FF2B5EF4-FFF2-40B4-BE49-F238E27FC236}">
              <a16:creationId xmlns:a16="http://schemas.microsoft.com/office/drawing/2014/main" id="{3307C584-22E7-BB9D-8A1C-CB9016D810C3}"/>
            </a:ext>
          </a:extLst>
        </p:cNvPr>
        <p:cNvGrpSpPr/>
        <p:nvPr/>
      </p:nvGrpSpPr>
      <p:grpSpPr>
        <a:xfrm>
          <a:off x="0" y="0"/>
          <a:ext cx="0" cy="0"/>
          <a:chOff x="0" y="0"/>
          <a:chExt cx="0" cy="0"/>
        </a:xfrm>
      </p:grpSpPr>
      <p:pic>
        <p:nvPicPr>
          <p:cNvPr id="10" name="Picture 9" descr="Teacher pointing at laptop screen to young students">
            <a:extLst>
              <a:ext uri="{FF2B5EF4-FFF2-40B4-BE49-F238E27FC236}">
                <a16:creationId xmlns:a16="http://schemas.microsoft.com/office/drawing/2014/main" id="{9AC323EE-BDF4-6691-9291-8C7867B28765}"/>
              </a:ext>
            </a:extLst>
          </p:cNvPr>
          <p:cNvPicPr>
            <a:picLocks noChangeAspect="1"/>
          </p:cNvPicPr>
          <p:nvPr/>
        </p:nvPicPr>
        <p:blipFill>
          <a:blip r:embed="rId3"/>
          <a:srcRect l="32979" r="13701"/>
          <a:stretch>
            <a:fillRect/>
          </a:stretch>
        </p:blipFill>
        <p:spPr>
          <a:xfrm>
            <a:off x="5029200" y="0"/>
            <a:ext cx="4114800" cy="5143500"/>
          </a:xfrm>
          <a:prstGeom prst="rect">
            <a:avLst/>
          </a:prstGeom>
        </p:spPr>
      </p:pic>
      <p:sp>
        <p:nvSpPr>
          <p:cNvPr id="3" name="Shape 0">
            <a:extLst>
              <a:ext uri="{FF2B5EF4-FFF2-40B4-BE49-F238E27FC236}">
                <a16:creationId xmlns:a16="http://schemas.microsoft.com/office/drawing/2014/main" id="{2D7C1846-B27D-AAA3-BBF1-42A7A2AC94CD}"/>
              </a:ext>
            </a:extLst>
          </p:cNvPr>
          <p:cNvSpPr/>
          <p:nvPr/>
        </p:nvSpPr>
        <p:spPr>
          <a:xfrm>
            <a:off x="5029200" y="0"/>
            <a:ext cx="4114800" cy="5143500"/>
          </a:xfrm>
          <a:prstGeom prst="rect">
            <a:avLst/>
          </a:prstGeom>
          <a:solidFill>
            <a:srgbClr val="2D3436">
              <a:alpha val="50000"/>
            </a:srgbClr>
          </a:solidFill>
          <a:ln/>
        </p:spPr>
        <p:txBody>
          <a:bodyPr/>
          <a:lstStyle/>
          <a:p>
            <a:endParaRPr lang="en-GB"/>
          </a:p>
        </p:txBody>
      </p:sp>
      <p:sp>
        <p:nvSpPr>
          <p:cNvPr id="4" name="Text 1">
            <a:extLst>
              <a:ext uri="{FF2B5EF4-FFF2-40B4-BE49-F238E27FC236}">
                <a16:creationId xmlns:a16="http://schemas.microsoft.com/office/drawing/2014/main" id="{6F808008-174E-CD7D-B71D-9EC99039C984}"/>
              </a:ext>
            </a:extLst>
          </p:cNvPr>
          <p:cNvSpPr/>
          <p:nvPr/>
        </p:nvSpPr>
        <p:spPr>
          <a:xfrm>
            <a:off x="640080" y="457200"/>
            <a:ext cx="4114800" cy="320040"/>
          </a:xfrm>
          <a:prstGeom prst="rect">
            <a:avLst/>
          </a:prstGeom>
          <a:noFill/>
          <a:ln/>
        </p:spPr>
        <p:txBody>
          <a:bodyPr wrap="square" lIns="0" tIns="0" rIns="0" bIns="0" rtlCol="0" anchor="ctr"/>
          <a:lstStyle/>
          <a:p>
            <a:pPr marL="0" indent="0">
              <a:buNone/>
            </a:pPr>
            <a:r>
              <a:rPr lang="en-US" sz="1000" b="1" kern="0" spc="300" dirty="0">
                <a:solidFill>
                  <a:srgbClr val="F96167"/>
                </a:solidFill>
                <a:latin typeface="Calibri" pitchFamily="34" charset="0"/>
                <a:ea typeface="Calibri" pitchFamily="34" charset="-122"/>
                <a:cs typeface="Calibri" pitchFamily="34" charset="-120"/>
              </a:rPr>
              <a:t>MINDSET SHIFT</a:t>
            </a:r>
            <a:endParaRPr lang="en-US" sz="1000" dirty="0"/>
          </a:p>
        </p:txBody>
      </p:sp>
      <p:sp>
        <p:nvSpPr>
          <p:cNvPr id="5" name="Text 2">
            <a:extLst>
              <a:ext uri="{FF2B5EF4-FFF2-40B4-BE49-F238E27FC236}">
                <a16:creationId xmlns:a16="http://schemas.microsoft.com/office/drawing/2014/main" id="{292347E0-4E96-A7A2-7381-68C86060FA03}"/>
              </a:ext>
            </a:extLst>
          </p:cNvPr>
          <p:cNvSpPr/>
          <p:nvPr/>
        </p:nvSpPr>
        <p:spPr>
          <a:xfrm>
            <a:off x="640080" y="868680"/>
            <a:ext cx="4114800" cy="914400"/>
          </a:xfrm>
          <a:prstGeom prst="rect">
            <a:avLst/>
          </a:prstGeom>
          <a:noFill/>
          <a:ln/>
        </p:spPr>
        <p:txBody>
          <a:bodyPr wrap="square" lIns="0" tIns="0" rIns="0" bIns="0" rtlCol="0" anchor="ctr"/>
          <a:lstStyle/>
          <a:p>
            <a:pPr marL="0" indent="0">
              <a:buNone/>
            </a:pPr>
            <a:r>
              <a:rPr lang="en-GB" sz="2000" b="1" dirty="0">
                <a:solidFill>
                  <a:srgbClr val="FFFFFF"/>
                </a:solidFill>
                <a:latin typeface="Trebuchet MS" pitchFamily="34" charset="0"/>
                <a:ea typeface="Trebuchet MS" pitchFamily="34" charset="-122"/>
                <a:cs typeface="Trebuchet MS" pitchFamily="34" charset="-120"/>
              </a:rPr>
              <a:t>Transparency that students can do (declaration + referencing)</a:t>
            </a:r>
            <a:endParaRPr lang="en-US" sz="2000" dirty="0"/>
          </a:p>
        </p:txBody>
      </p:sp>
      <p:sp>
        <p:nvSpPr>
          <p:cNvPr id="6" name="Text 3">
            <a:extLst>
              <a:ext uri="{FF2B5EF4-FFF2-40B4-BE49-F238E27FC236}">
                <a16:creationId xmlns:a16="http://schemas.microsoft.com/office/drawing/2014/main" id="{17A1A980-298B-E4C8-7C9F-E304ED6A964D}"/>
              </a:ext>
            </a:extLst>
          </p:cNvPr>
          <p:cNvSpPr/>
          <p:nvPr/>
        </p:nvSpPr>
        <p:spPr>
          <a:xfrm>
            <a:off x="640080" y="1981200"/>
            <a:ext cx="4114800" cy="1879599"/>
          </a:xfrm>
          <a:prstGeom prst="rect">
            <a:avLst/>
          </a:prstGeom>
          <a:noFill/>
          <a:ln/>
        </p:spPr>
        <p:txBody>
          <a:bodyPr wrap="square" lIns="0" tIns="0" rIns="0" bIns="0" rtlCol="0" anchor="ctr"/>
          <a:lstStyle/>
          <a:p>
            <a:pPr>
              <a:lnSpc>
                <a:spcPct val="150000"/>
              </a:lnSpc>
            </a:pPr>
            <a:r>
              <a:rPr lang="en-GB" sz="1600" b="1" i="1" dirty="0">
                <a:solidFill>
                  <a:srgbClr val="DFE6E9"/>
                </a:solidFill>
              </a:rPr>
              <a:t>Make transparency normal, not scary</a:t>
            </a:r>
          </a:p>
          <a:p>
            <a:pPr>
              <a:lnSpc>
                <a:spcPct val="150000"/>
              </a:lnSpc>
            </a:pPr>
            <a:r>
              <a:rPr lang="en-GB" sz="1600" i="1" dirty="0">
                <a:solidFill>
                  <a:srgbClr val="DFE6E9"/>
                </a:solidFill>
              </a:rPr>
              <a:t>If AI is permitted: students declare use</a:t>
            </a:r>
          </a:p>
          <a:p>
            <a:pPr marL="285750" indent="-285750">
              <a:lnSpc>
                <a:spcPct val="150000"/>
              </a:lnSpc>
              <a:buFont typeface="Arial" panose="020B0604020202020204" pitchFamily="34" charset="0"/>
              <a:buChar char="•"/>
            </a:pPr>
            <a:r>
              <a:rPr lang="en-GB" sz="1600" b="1" i="1" dirty="0">
                <a:solidFill>
                  <a:srgbClr val="DFE6E9"/>
                </a:solidFill>
              </a:rPr>
              <a:t>Simple formula:</a:t>
            </a:r>
          </a:p>
          <a:p>
            <a:pPr marL="742950" lvl="1" indent="-285750">
              <a:lnSpc>
                <a:spcPct val="150000"/>
              </a:lnSpc>
              <a:buFont typeface="Arial" panose="020B0604020202020204" pitchFamily="34" charset="0"/>
              <a:buChar char="•"/>
            </a:pPr>
            <a:r>
              <a:rPr lang="en-GB" sz="1600" i="1" dirty="0">
                <a:solidFill>
                  <a:srgbClr val="DFE6E9"/>
                </a:solidFill>
              </a:rPr>
              <a:t>Tool used</a:t>
            </a:r>
          </a:p>
          <a:p>
            <a:pPr marL="742950" lvl="1" indent="-285750">
              <a:lnSpc>
                <a:spcPct val="150000"/>
              </a:lnSpc>
              <a:buFont typeface="Arial" panose="020B0604020202020204" pitchFamily="34" charset="0"/>
              <a:buChar char="•"/>
            </a:pPr>
            <a:r>
              <a:rPr lang="en-GB" sz="1600" i="1" dirty="0">
                <a:solidFill>
                  <a:srgbClr val="DFE6E9"/>
                </a:solidFill>
              </a:rPr>
              <a:t>What it was used for</a:t>
            </a:r>
          </a:p>
          <a:p>
            <a:pPr marL="742950" lvl="1" indent="-285750">
              <a:lnSpc>
                <a:spcPct val="150000"/>
              </a:lnSpc>
              <a:buFont typeface="Arial" panose="020B0604020202020204" pitchFamily="34" charset="0"/>
              <a:buChar char="•"/>
            </a:pPr>
            <a:r>
              <a:rPr lang="en-GB" sz="1600" i="1" dirty="0">
                <a:solidFill>
                  <a:srgbClr val="DFE6E9"/>
                </a:solidFill>
              </a:rPr>
              <a:t>Where it influenced the work</a:t>
            </a:r>
            <a:endParaRPr lang="en-US" sz="3600" dirty="0"/>
          </a:p>
        </p:txBody>
      </p:sp>
      <p:sp>
        <p:nvSpPr>
          <p:cNvPr id="11" name="Text 8">
            <a:extLst>
              <a:ext uri="{FF2B5EF4-FFF2-40B4-BE49-F238E27FC236}">
                <a16:creationId xmlns:a16="http://schemas.microsoft.com/office/drawing/2014/main" id="{04C0588B-BA44-64B9-AA98-2D43FB3FA2DA}"/>
              </a:ext>
            </a:extLst>
          </p:cNvPr>
          <p:cNvSpPr/>
          <p:nvPr/>
        </p:nvSpPr>
        <p:spPr>
          <a:xfrm>
            <a:off x="213360" y="4526280"/>
            <a:ext cx="4541520" cy="320040"/>
          </a:xfrm>
          <a:prstGeom prst="rect">
            <a:avLst/>
          </a:prstGeom>
          <a:noFill/>
          <a:ln/>
        </p:spPr>
        <p:txBody>
          <a:bodyPr wrap="square" lIns="0" tIns="0" rIns="0" bIns="0" rtlCol="0" anchor="ctr"/>
          <a:lstStyle/>
          <a:p>
            <a:pPr marL="0" indent="0" algn="ctr">
              <a:buNone/>
            </a:pPr>
            <a:r>
              <a:rPr lang="en-GB" b="1" dirty="0">
                <a:solidFill>
                  <a:srgbClr val="F96167"/>
                </a:solidFill>
                <a:latin typeface="Calibri" pitchFamily="34" charset="0"/>
                <a:ea typeface="Calibri" pitchFamily="34" charset="-122"/>
                <a:cs typeface="Calibri" pitchFamily="34" charset="-120"/>
              </a:rPr>
              <a:t>“We don’t get honesty by making students terrified of being honest.”</a:t>
            </a:r>
            <a:endParaRPr lang="en-US" dirty="0"/>
          </a:p>
        </p:txBody>
      </p:sp>
    </p:spTree>
    <p:extLst>
      <p:ext uri="{BB962C8B-B14F-4D97-AF65-F5344CB8AC3E}">
        <p14:creationId xmlns:p14="http://schemas.microsoft.com/office/powerpoint/2010/main" val="265875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41A721A-6A4C-A31D-4A9A-76058AC60E6F}"/>
            </a:ext>
          </a:extLst>
        </p:cNvPr>
        <p:cNvGrpSpPr/>
        <p:nvPr/>
      </p:nvGrpSpPr>
      <p:grpSpPr>
        <a:xfrm>
          <a:off x="0" y="0"/>
          <a:ext cx="0" cy="0"/>
          <a:chOff x="0" y="0"/>
          <a:chExt cx="0" cy="0"/>
        </a:xfrm>
      </p:grpSpPr>
      <p:pic>
        <p:nvPicPr>
          <p:cNvPr id="2" name="Image 0" descr="/agent/turn1/workspace/images/educator-at-a-modern-standing-desk-reviewing-stude_2026-05-26T08-44-26_image_DAS_0.jpg">
            <a:extLst>
              <a:ext uri="{FF2B5EF4-FFF2-40B4-BE49-F238E27FC236}">
                <a16:creationId xmlns:a16="http://schemas.microsoft.com/office/drawing/2014/main" id="{7445073F-BB88-5CD9-F30D-213D8C1EAB2B}"/>
              </a:ext>
            </a:extLst>
          </p:cNvPr>
          <p:cNvPicPr>
            <a:picLocks noChangeAspect="1"/>
          </p:cNvPicPr>
          <p:nvPr/>
        </p:nvPicPr>
        <p:blipFill>
          <a:blip r:embed="rId3"/>
          <a:srcRect l="26767" r="26767"/>
          <a:stretch/>
        </p:blipFill>
        <p:spPr>
          <a:xfrm>
            <a:off x="0" y="0"/>
            <a:ext cx="3474720" cy="5143500"/>
          </a:xfrm>
          <a:prstGeom prst="rect">
            <a:avLst/>
          </a:prstGeom>
        </p:spPr>
      </p:pic>
      <p:sp>
        <p:nvSpPr>
          <p:cNvPr id="3" name="Text 0">
            <a:extLst>
              <a:ext uri="{FF2B5EF4-FFF2-40B4-BE49-F238E27FC236}">
                <a16:creationId xmlns:a16="http://schemas.microsoft.com/office/drawing/2014/main" id="{A70FB5CE-6BD2-0559-9CB3-85FAA092B4AC}"/>
              </a:ext>
            </a:extLst>
          </p:cNvPr>
          <p:cNvSpPr/>
          <p:nvPr/>
        </p:nvSpPr>
        <p:spPr>
          <a:xfrm>
            <a:off x="3931919" y="365760"/>
            <a:ext cx="4898813" cy="320040"/>
          </a:xfrm>
          <a:prstGeom prst="rect">
            <a:avLst/>
          </a:prstGeom>
          <a:noFill/>
          <a:ln/>
        </p:spPr>
        <p:txBody>
          <a:bodyPr wrap="square" lIns="0" tIns="0" rIns="0" bIns="0" rtlCol="0" anchor="ctr"/>
          <a:lstStyle/>
          <a:p>
            <a:pPr marL="0" indent="0">
              <a:buNone/>
            </a:pPr>
            <a:r>
              <a:rPr lang="en-GB" sz="1000" b="1" kern="0" spc="300" dirty="0">
                <a:solidFill>
                  <a:srgbClr val="F96167"/>
                </a:solidFill>
                <a:latin typeface="Calibri" pitchFamily="34" charset="0"/>
                <a:ea typeface="Calibri" pitchFamily="34" charset="-122"/>
                <a:cs typeface="Calibri" pitchFamily="34" charset="-120"/>
              </a:rPr>
              <a:t>Don’t ban AI - make students prove judgement</a:t>
            </a:r>
          </a:p>
        </p:txBody>
      </p:sp>
      <p:sp>
        <p:nvSpPr>
          <p:cNvPr id="4" name="Text 1">
            <a:extLst>
              <a:ext uri="{FF2B5EF4-FFF2-40B4-BE49-F238E27FC236}">
                <a16:creationId xmlns:a16="http://schemas.microsoft.com/office/drawing/2014/main" id="{53B87010-14B3-DF42-F539-7707921A1C59}"/>
              </a:ext>
            </a:extLst>
          </p:cNvPr>
          <p:cNvSpPr/>
          <p:nvPr/>
        </p:nvSpPr>
        <p:spPr>
          <a:xfrm>
            <a:off x="3931920" y="685800"/>
            <a:ext cx="4754880" cy="731520"/>
          </a:xfrm>
          <a:prstGeom prst="rect">
            <a:avLst/>
          </a:prstGeom>
          <a:noFill/>
          <a:ln/>
        </p:spPr>
        <p:txBody>
          <a:bodyPr wrap="square" lIns="0" tIns="0" rIns="0" bIns="0" rtlCol="0" anchor="ctr"/>
          <a:lstStyle/>
          <a:p>
            <a:pPr marL="0" indent="0">
              <a:buNone/>
            </a:pPr>
            <a:r>
              <a:rPr lang="en-GB" sz="2400" b="1" dirty="0"/>
              <a:t>What ‘AI‑inclusive integrity’ looks like </a:t>
            </a:r>
            <a:endParaRPr lang="en-US" sz="2400" b="1" dirty="0"/>
          </a:p>
        </p:txBody>
      </p:sp>
      <p:sp>
        <p:nvSpPr>
          <p:cNvPr id="5" name="Shape 2">
            <a:extLst>
              <a:ext uri="{FF2B5EF4-FFF2-40B4-BE49-F238E27FC236}">
                <a16:creationId xmlns:a16="http://schemas.microsoft.com/office/drawing/2014/main" id="{4EBF27F8-2047-073C-FECF-0392BACD9A88}"/>
              </a:ext>
            </a:extLst>
          </p:cNvPr>
          <p:cNvSpPr/>
          <p:nvPr/>
        </p:nvSpPr>
        <p:spPr>
          <a:xfrm>
            <a:off x="3931919" y="2103120"/>
            <a:ext cx="137160" cy="137160"/>
          </a:xfrm>
          <a:prstGeom prst="ellipse">
            <a:avLst/>
          </a:prstGeom>
          <a:solidFill>
            <a:srgbClr val="F96167"/>
          </a:solidFill>
          <a:ln/>
        </p:spPr>
        <p:txBody>
          <a:bodyPr/>
          <a:lstStyle/>
          <a:p>
            <a:endParaRPr lang="en-GB"/>
          </a:p>
        </p:txBody>
      </p:sp>
      <p:sp>
        <p:nvSpPr>
          <p:cNvPr id="6" name="Text 3">
            <a:extLst>
              <a:ext uri="{FF2B5EF4-FFF2-40B4-BE49-F238E27FC236}">
                <a16:creationId xmlns:a16="http://schemas.microsoft.com/office/drawing/2014/main" id="{28D8B3C5-1F77-28C0-9DBF-CCCEBB17E357}"/>
              </a:ext>
            </a:extLst>
          </p:cNvPr>
          <p:cNvSpPr/>
          <p:nvPr/>
        </p:nvSpPr>
        <p:spPr>
          <a:xfrm>
            <a:off x="4251959" y="2039112"/>
            <a:ext cx="4434840" cy="256032"/>
          </a:xfrm>
          <a:prstGeom prst="rect">
            <a:avLst/>
          </a:prstGeom>
          <a:noFill/>
          <a:ln/>
        </p:spPr>
        <p:txBody>
          <a:bodyPr wrap="square" lIns="0" tIns="0" rIns="0" bIns="0" rtlCol="0" anchor="ctr"/>
          <a:lstStyle/>
          <a:p>
            <a:pPr marL="0" indent="0">
              <a:buNone/>
            </a:pPr>
            <a:r>
              <a:rPr lang="en-GB" sz="1300" b="1" dirty="0">
                <a:solidFill>
                  <a:srgbClr val="2D3436"/>
                </a:solidFill>
                <a:latin typeface="Trebuchet MS" pitchFamily="34" charset="0"/>
                <a:ea typeface="Trebuchet MS" pitchFamily="34" charset="-122"/>
                <a:cs typeface="Trebuchet MS" pitchFamily="34" charset="-120"/>
              </a:rPr>
              <a:t>Students use AI to generate an answer</a:t>
            </a:r>
            <a:endParaRPr lang="en-US" sz="1300" dirty="0"/>
          </a:p>
        </p:txBody>
      </p:sp>
      <p:sp>
        <p:nvSpPr>
          <p:cNvPr id="8" name="Shape 5">
            <a:extLst>
              <a:ext uri="{FF2B5EF4-FFF2-40B4-BE49-F238E27FC236}">
                <a16:creationId xmlns:a16="http://schemas.microsoft.com/office/drawing/2014/main" id="{42F38165-A0BA-CF22-4923-EEB836FF7C89}"/>
              </a:ext>
            </a:extLst>
          </p:cNvPr>
          <p:cNvSpPr/>
          <p:nvPr/>
        </p:nvSpPr>
        <p:spPr>
          <a:xfrm>
            <a:off x="3931919" y="2582331"/>
            <a:ext cx="137160" cy="137160"/>
          </a:xfrm>
          <a:prstGeom prst="ellipse">
            <a:avLst/>
          </a:prstGeom>
          <a:solidFill>
            <a:srgbClr val="F96167"/>
          </a:solidFill>
          <a:ln/>
        </p:spPr>
        <p:txBody>
          <a:bodyPr/>
          <a:lstStyle/>
          <a:p>
            <a:endParaRPr lang="en-GB"/>
          </a:p>
        </p:txBody>
      </p:sp>
      <p:sp>
        <p:nvSpPr>
          <p:cNvPr id="9" name="Text 6">
            <a:extLst>
              <a:ext uri="{FF2B5EF4-FFF2-40B4-BE49-F238E27FC236}">
                <a16:creationId xmlns:a16="http://schemas.microsoft.com/office/drawing/2014/main" id="{D33113BA-B322-2C29-93C9-62A7E0BB0B4C}"/>
              </a:ext>
            </a:extLst>
          </p:cNvPr>
          <p:cNvSpPr/>
          <p:nvPr/>
        </p:nvSpPr>
        <p:spPr>
          <a:xfrm>
            <a:off x="4251959" y="2518323"/>
            <a:ext cx="4434840" cy="256032"/>
          </a:xfrm>
          <a:prstGeom prst="rect">
            <a:avLst/>
          </a:prstGeom>
          <a:noFill/>
          <a:ln/>
        </p:spPr>
        <p:txBody>
          <a:bodyPr wrap="square" lIns="0" tIns="0" rIns="0" bIns="0" rtlCol="0" anchor="ctr"/>
          <a:lstStyle/>
          <a:p>
            <a:pPr marL="0" indent="0">
              <a:buNone/>
            </a:pPr>
            <a:r>
              <a:rPr lang="en-GB" sz="1300" b="1" dirty="0">
                <a:solidFill>
                  <a:srgbClr val="2D3436"/>
                </a:solidFill>
                <a:latin typeface="Trebuchet MS" pitchFamily="34" charset="0"/>
                <a:ea typeface="Trebuchet MS" pitchFamily="34" charset="-122"/>
                <a:cs typeface="Trebuchet MS" pitchFamily="34" charset="-120"/>
              </a:rPr>
              <a:t>Students then:</a:t>
            </a:r>
            <a:endParaRPr lang="en-US" sz="1300" dirty="0"/>
          </a:p>
        </p:txBody>
      </p:sp>
      <p:sp>
        <p:nvSpPr>
          <p:cNvPr id="10" name="Text 7">
            <a:extLst>
              <a:ext uri="{FF2B5EF4-FFF2-40B4-BE49-F238E27FC236}">
                <a16:creationId xmlns:a16="http://schemas.microsoft.com/office/drawing/2014/main" id="{F8196F1B-2B17-7FD6-CDE0-B904243D4AEF}"/>
              </a:ext>
            </a:extLst>
          </p:cNvPr>
          <p:cNvSpPr/>
          <p:nvPr/>
        </p:nvSpPr>
        <p:spPr>
          <a:xfrm>
            <a:off x="4251959" y="2792643"/>
            <a:ext cx="4434840" cy="1364490"/>
          </a:xfrm>
          <a:prstGeom prst="rect">
            <a:avLst/>
          </a:prstGeom>
          <a:noFill/>
          <a:ln/>
        </p:spPr>
        <p:txBody>
          <a:bodyPr wrap="square" lIns="0" tIns="0" rIns="0" bIns="0" rtlCol="0" anchor="ctr"/>
          <a:lstStyle/>
          <a:p>
            <a:pPr marL="171450" indent="-171450">
              <a:lnSpc>
                <a:spcPct val="150000"/>
              </a:lnSpc>
              <a:buFont typeface="Arial" panose="020B0604020202020204" pitchFamily="34" charset="0"/>
              <a:buChar char="•"/>
            </a:pPr>
            <a:r>
              <a:rPr lang="en-GB" sz="1400" dirty="0">
                <a:solidFill>
                  <a:srgbClr val="636E72"/>
                </a:solidFill>
                <a:latin typeface="Calibri" pitchFamily="34" charset="0"/>
                <a:ea typeface="Calibri" pitchFamily="34" charset="-122"/>
                <a:cs typeface="Calibri" pitchFamily="34" charset="-120"/>
              </a:rPr>
              <a:t>verify accuracy</a:t>
            </a:r>
          </a:p>
          <a:p>
            <a:pPr marL="171450" indent="-171450">
              <a:lnSpc>
                <a:spcPct val="150000"/>
              </a:lnSpc>
              <a:buFont typeface="Arial" panose="020B0604020202020204" pitchFamily="34" charset="0"/>
              <a:buChar char="•"/>
            </a:pPr>
            <a:r>
              <a:rPr lang="en-GB" sz="1400" dirty="0">
                <a:solidFill>
                  <a:srgbClr val="636E72"/>
                </a:solidFill>
                <a:latin typeface="Calibri" pitchFamily="34" charset="0"/>
                <a:ea typeface="Calibri" pitchFamily="34" charset="-122"/>
                <a:cs typeface="Calibri" pitchFamily="34" charset="-120"/>
              </a:rPr>
              <a:t>identify errors/hallucinations</a:t>
            </a:r>
          </a:p>
          <a:p>
            <a:pPr marL="171450" indent="-171450">
              <a:lnSpc>
                <a:spcPct val="150000"/>
              </a:lnSpc>
              <a:buFont typeface="Arial" panose="020B0604020202020204" pitchFamily="34" charset="0"/>
              <a:buChar char="•"/>
            </a:pPr>
            <a:r>
              <a:rPr lang="en-GB" sz="1400" dirty="0">
                <a:solidFill>
                  <a:srgbClr val="636E72"/>
                </a:solidFill>
                <a:latin typeface="Calibri" pitchFamily="34" charset="0"/>
                <a:ea typeface="Calibri" pitchFamily="34" charset="-122"/>
                <a:cs typeface="Calibri" pitchFamily="34" charset="-120"/>
              </a:rPr>
              <a:t>improve the response using discipline knowledge</a:t>
            </a:r>
          </a:p>
          <a:p>
            <a:pPr marL="171450" indent="-171450">
              <a:lnSpc>
                <a:spcPct val="150000"/>
              </a:lnSpc>
              <a:buFont typeface="Arial" panose="020B0604020202020204" pitchFamily="34" charset="0"/>
              <a:buChar char="•"/>
            </a:pPr>
            <a:r>
              <a:rPr lang="en-GB" sz="1400" dirty="0">
                <a:solidFill>
                  <a:srgbClr val="636E72"/>
                </a:solidFill>
                <a:latin typeface="Calibri" pitchFamily="34" charset="0"/>
                <a:ea typeface="Calibri" pitchFamily="34" charset="-122"/>
                <a:cs typeface="Calibri" pitchFamily="34" charset="-120"/>
              </a:rPr>
              <a:t>reflect on what AI got wrong and why</a:t>
            </a:r>
            <a:endParaRPr lang="en-US" sz="1400" dirty="0"/>
          </a:p>
        </p:txBody>
      </p:sp>
      <p:sp>
        <p:nvSpPr>
          <p:cNvPr id="11" name="Shape 8">
            <a:extLst>
              <a:ext uri="{FF2B5EF4-FFF2-40B4-BE49-F238E27FC236}">
                <a16:creationId xmlns:a16="http://schemas.microsoft.com/office/drawing/2014/main" id="{683ADAC5-55BD-DD15-A95E-08239BA8FC9D}"/>
              </a:ext>
            </a:extLst>
          </p:cNvPr>
          <p:cNvSpPr/>
          <p:nvPr/>
        </p:nvSpPr>
        <p:spPr>
          <a:xfrm>
            <a:off x="3931919" y="4393692"/>
            <a:ext cx="137160" cy="137160"/>
          </a:xfrm>
          <a:prstGeom prst="ellipse">
            <a:avLst/>
          </a:prstGeom>
          <a:solidFill>
            <a:srgbClr val="F96167"/>
          </a:solidFill>
          <a:ln/>
        </p:spPr>
        <p:txBody>
          <a:bodyPr/>
          <a:lstStyle/>
          <a:p>
            <a:endParaRPr lang="en-GB"/>
          </a:p>
        </p:txBody>
      </p:sp>
      <p:sp>
        <p:nvSpPr>
          <p:cNvPr id="12" name="Text 9">
            <a:extLst>
              <a:ext uri="{FF2B5EF4-FFF2-40B4-BE49-F238E27FC236}">
                <a16:creationId xmlns:a16="http://schemas.microsoft.com/office/drawing/2014/main" id="{034707CF-B0E7-8BBB-D965-51FFDD6E2942}"/>
              </a:ext>
            </a:extLst>
          </p:cNvPr>
          <p:cNvSpPr/>
          <p:nvPr/>
        </p:nvSpPr>
        <p:spPr>
          <a:xfrm>
            <a:off x="4251959" y="4329684"/>
            <a:ext cx="4434840" cy="448056"/>
          </a:xfrm>
          <a:prstGeom prst="rect">
            <a:avLst/>
          </a:prstGeom>
          <a:noFill/>
          <a:ln/>
        </p:spPr>
        <p:txBody>
          <a:bodyPr wrap="square" lIns="0" tIns="0" rIns="0" bIns="0" rtlCol="0" anchor="ctr"/>
          <a:lstStyle/>
          <a:p>
            <a:pPr marL="0" indent="0">
              <a:buNone/>
            </a:pPr>
            <a:r>
              <a:rPr lang="en-GB" sz="1300" b="1" dirty="0">
                <a:solidFill>
                  <a:srgbClr val="2D3436"/>
                </a:solidFill>
                <a:latin typeface="Trebuchet MS" pitchFamily="34" charset="0"/>
                <a:ea typeface="Trebuchet MS" pitchFamily="34" charset="-122"/>
                <a:cs typeface="Trebuchet MS" pitchFamily="34" charset="-120"/>
              </a:rPr>
              <a:t>“The goal isn’t ‘AI‑proof’ assessment. The goal is assessment that makes thinking unavoidable.”</a:t>
            </a:r>
            <a:endParaRPr lang="en-US" sz="1300" dirty="0"/>
          </a:p>
        </p:txBody>
      </p:sp>
      <p:sp>
        <p:nvSpPr>
          <p:cNvPr id="15" name="Text 12">
            <a:extLst>
              <a:ext uri="{FF2B5EF4-FFF2-40B4-BE49-F238E27FC236}">
                <a16:creationId xmlns:a16="http://schemas.microsoft.com/office/drawing/2014/main" id="{0CF753C3-949F-C7F0-A62F-3B6D235F542E}"/>
              </a:ext>
            </a:extLst>
          </p:cNvPr>
          <p:cNvSpPr/>
          <p:nvPr/>
        </p:nvSpPr>
        <p:spPr>
          <a:xfrm>
            <a:off x="3931919" y="1472184"/>
            <a:ext cx="4434840" cy="256032"/>
          </a:xfrm>
          <a:prstGeom prst="rect">
            <a:avLst/>
          </a:prstGeom>
          <a:noFill/>
          <a:ln/>
        </p:spPr>
        <p:txBody>
          <a:bodyPr wrap="square" lIns="0" tIns="0" rIns="0" bIns="0" rtlCol="0" anchor="ctr"/>
          <a:lstStyle/>
          <a:p>
            <a:pPr marL="0" indent="0">
              <a:buNone/>
            </a:pPr>
            <a:r>
              <a:rPr lang="en-GB" sz="1300" b="1" dirty="0">
                <a:solidFill>
                  <a:srgbClr val="2D3436"/>
                </a:solidFill>
                <a:latin typeface="Trebuchet MS" pitchFamily="34" charset="0"/>
                <a:ea typeface="Trebuchet MS" pitchFamily="34" charset="-122"/>
                <a:cs typeface="Trebuchet MS" pitchFamily="34" charset="-120"/>
              </a:rPr>
              <a:t>Example assessment move:</a:t>
            </a:r>
            <a:endParaRPr lang="en-US" sz="1300" dirty="0"/>
          </a:p>
        </p:txBody>
      </p:sp>
      <p:pic>
        <p:nvPicPr>
          <p:cNvPr id="20" name="Picture 19" descr="Person holding paper">
            <a:extLst>
              <a:ext uri="{FF2B5EF4-FFF2-40B4-BE49-F238E27FC236}">
                <a16:creationId xmlns:a16="http://schemas.microsoft.com/office/drawing/2014/main" id="{9618D30C-A6D9-1F50-CD40-16219CD22361}"/>
              </a:ext>
            </a:extLst>
          </p:cNvPr>
          <p:cNvPicPr>
            <a:picLocks noChangeAspect="1"/>
          </p:cNvPicPr>
          <p:nvPr/>
        </p:nvPicPr>
        <p:blipFill>
          <a:blip r:embed="rId4"/>
          <a:srcRect l="27479" r="27479"/>
          <a:stretch>
            <a:fillRect/>
          </a:stretch>
        </p:blipFill>
        <p:spPr>
          <a:xfrm>
            <a:off x="0" y="0"/>
            <a:ext cx="3474720" cy="5143500"/>
          </a:xfrm>
          <a:prstGeom prst="rect">
            <a:avLst/>
          </a:prstGeom>
        </p:spPr>
      </p:pic>
    </p:spTree>
    <p:extLst>
      <p:ext uri="{BB962C8B-B14F-4D97-AF65-F5344CB8AC3E}">
        <p14:creationId xmlns:p14="http://schemas.microsoft.com/office/powerpoint/2010/main" val="441569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9">
    <p:bg>
      <p:bgPr>
        <a:solidFill>
          <a:srgbClr val="2D3436"/>
        </a:solidFill>
        <a:effectLst/>
      </p:bgPr>
    </p:bg>
    <p:spTree>
      <p:nvGrpSpPr>
        <p:cNvPr id="1" name=""/>
        <p:cNvGrpSpPr/>
        <p:nvPr/>
      </p:nvGrpSpPr>
      <p:grpSpPr>
        <a:xfrm>
          <a:off x="0" y="0"/>
          <a:ext cx="0" cy="0"/>
          <a:chOff x="0" y="0"/>
          <a:chExt cx="0" cy="0"/>
        </a:xfrm>
      </p:grpSpPr>
      <p:sp>
        <p:nvSpPr>
          <p:cNvPr id="3" name="Text 0"/>
          <p:cNvSpPr/>
          <p:nvPr/>
        </p:nvSpPr>
        <p:spPr>
          <a:xfrm>
            <a:off x="1188720" y="457200"/>
            <a:ext cx="7015480" cy="457200"/>
          </a:xfrm>
          <a:prstGeom prst="rect">
            <a:avLst/>
          </a:prstGeom>
          <a:noFill/>
          <a:ln/>
        </p:spPr>
        <p:txBody>
          <a:bodyPr wrap="square" lIns="0" tIns="0" rIns="0" bIns="0" rtlCol="0" anchor="ctr"/>
          <a:lstStyle/>
          <a:p>
            <a:pPr marL="0" indent="0">
              <a:buNone/>
            </a:pPr>
            <a:r>
              <a:rPr lang="en-GB" sz="3000" b="1" dirty="0">
                <a:solidFill>
                  <a:srgbClr val="FFFFFF"/>
                </a:solidFill>
                <a:latin typeface="Trebuchet MS" pitchFamily="34" charset="0"/>
                <a:ea typeface="Trebuchet MS" pitchFamily="34" charset="-122"/>
                <a:cs typeface="Trebuchet MS" pitchFamily="34" charset="-120"/>
              </a:rPr>
              <a:t>The future of assessment isn’t anti‑AI. It’s pro‑learning.</a:t>
            </a:r>
            <a:endParaRPr lang="en-US" sz="3000" dirty="0"/>
          </a:p>
        </p:txBody>
      </p:sp>
      <p:sp>
        <p:nvSpPr>
          <p:cNvPr id="4" name="Shape 1"/>
          <p:cNvSpPr/>
          <p:nvPr/>
        </p:nvSpPr>
        <p:spPr>
          <a:xfrm>
            <a:off x="640080" y="1280160"/>
            <a:ext cx="320040" cy="320040"/>
          </a:xfrm>
          <a:prstGeom prst="ellipse">
            <a:avLst/>
          </a:prstGeom>
          <a:solidFill>
            <a:srgbClr val="F96167"/>
          </a:solidFill>
          <a:ln/>
        </p:spPr>
        <p:txBody>
          <a:bodyPr/>
          <a:lstStyle/>
          <a:p>
            <a:endParaRPr lang="en-GB"/>
          </a:p>
        </p:txBody>
      </p:sp>
      <p:sp>
        <p:nvSpPr>
          <p:cNvPr id="5" name="Text 2"/>
          <p:cNvSpPr/>
          <p:nvPr/>
        </p:nvSpPr>
        <p:spPr>
          <a:xfrm>
            <a:off x="640080" y="1280160"/>
            <a:ext cx="320040" cy="320040"/>
          </a:xfrm>
          <a:prstGeom prst="rect">
            <a:avLst/>
          </a:prstGeom>
          <a:noFill/>
          <a:ln/>
        </p:spPr>
        <p:txBody>
          <a:bodyPr wrap="square" lIns="0" tIns="0" rIns="0" bIns="0" rtlCol="0" anchor="ctr"/>
          <a:lstStyle/>
          <a:p>
            <a:pPr marL="0" indent="0" algn="ctr">
              <a:buNone/>
            </a:pPr>
            <a:r>
              <a:rPr lang="en-US" sz="1300" b="1" dirty="0">
                <a:solidFill>
                  <a:srgbClr val="FFFFFF"/>
                </a:solidFill>
                <a:latin typeface="Trebuchet MS" pitchFamily="34" charset="0"/>
                <a:ea typeface="Trebuchet MS" pitchFamily="34" charset="-122"/>
                <a:cs typeface="Trebuchet MS" pitchFamily="34" charset="-120"/>
              </a:rPr>
              <a:t>1</a:t>
            </a:r>
            <a:endParaRPr lang="en-US" sz="1300" dirty="0"/>
          </a:p>
        </p:txBody>
      </p:sp>
      <p:sp>
        <p:nvSpPr>
          <p:cNvPr id="6" name="Text 3"/>
          <p:cNvSpPr/>
          <p:nvPr/>
        </p:nvSpPr>
        <p:spPr>
          <a:xfrm>
            <a:off x="1143000" y="1234440"/>
            <a:ext cx="7315200" cy="411480"/>
          </a:xfrm>
          <a:prstGeom prst="rect">
            <a:avLst/>
          </a:prstGeom>
          <a:noFill/>
          <a:ln/>
        </p:spPr>
        <p:txBody>
          <a:bodyPr wrap="square" lIns="0" tIns="0" rIns="0" bIns="0" rtlCol="0" anchor="ctr"/>
          <a:lstStyle/>
          <a:p>
            <a:pPr marL="0" indent="0">
              <a:buNone/>
            </a:pPr>
            <a:r>
              <a:rPr lang="en-US" sz="1500" dirty="0">
                <a:solidFill>
                  <a:srgbClr val="DFE6E9"/>
                </a:solidFill>
                <a:latin typeface="Calibri" pitchFamily="34" charset="0"/>
                <a:ea typeface="Calibri" pitchFamily="34" charset="-122"/>
                <a:cs typeface="Calibri" pitchFamily="34" charset="-120"/>
              </a:rPr>
              <a:t>Stop centering detection</a:t>
            </a:r>
            <a:endParaRPr lang="en-US" sz="1500" dirty="0"/>
          </a:p>
        </p:txBody>
      </p:sp>
      <p:sp>
        <p:nvSpPr>
          <p:cNvPr id="7" name="Shape 4"/>
          <p:cNvSpPr/>
          <p:nvPr/>
        </p:nvSpPr>
        <p:spPr>
          <a:xfrm>
            <a:off x="640080" y="1965960"/>
            <a:ext cx="320040" cy="320040"/>
          </a:xfrm>
          <a:prstGeom prst="ellipse">
            <a:avLst/>
          </a:prstGeom>
          <a:solidFill>
            <a:srgbClr val="F96167"/>
          </a:solidFill>
          <a:ln/>
        </p:spPr>
        <p:txBody>
          <a:bodyPr/>
          <a:lstStyle/>
          <a:p>
            <a:endParaRPr lang="en-GB"/>
          </a:p>
        </p:txBody>
      </p:sp>
      <p:sp>
        <p:nvSpPr>
          <p:cNvPr id="8" name="Text 5"/>
          <p:cNvSpPr/>
          <p:nvPr/>
        </p:nvSpPr>
        <p:spPr>
          <a:xfrm>
            <a:off x="640080" y="1965960"/>
            <a:ext cx="320040" cy="320040"/>
          </a:xfrm>
          <a:prstGeom prst="rect">
            <a:avLst/>
          </a:prstGeom>
          <a:noFill/>
          <a:ln/>
        </p:spPr>
        <p:txBody>
          <a:bodyPr wrap="square" lIns="0" tIns="0" rIns="0" bIns="0" rtlCol="0" anchor="ctr"/>
          <a:lstStyle/>
          <a:p>
            <a:pPr marL="0" indent="0" algn="ctr">
              <a:buNone/>
            </a:pPr>
            <a:r>
              <a:rPr lang="en-US" sz="1300" b="1" dirty="0">
                <a:solidFill>
                  <a:srgbClr val="FFFFFF"/>
                </a:solidFill>
                <a:latin typeface="Trebuchet MS" pitchFamily="34" charset="0"/>
                <a:ea typeface="Trebuchet MS" pitchFamily="34" charset="-122"/>
                <a:cs typeface="Trebuchet MS" pitchFamily="34" charset="-120"/>
              </a:rPr>
              <a:t>2</a:t>
            </a:r>
            <a:endParaRPr lang="en-US" sz="1300" dirty="0"/>
          </a:p>
        </p:txBody>
      </p:sp>
      <p:sp>
        <p:nvSpPr>
          <p:cNvPr id="9" name="Text 6"/>
          <p:cNvSpPr/>
          <p:nvPr/>
        </p:nvSpPr>
        <p:spPr>
          <a:xfrm>
            <a:off x="1143000" y="1920240"/>
            <a:ext cx="7315200" cy="411480"/>
          </a:xfrm>
          <a:prstGeom prst="rect">
            <a:avLst/>
          </a:prstGeom>
          <a:noFill/>
          <a:ln/>
        </p:spPr>
        <p:txBody>
          <a:bodyPr wrap="square" lIns="0" tIns="0" rIns="0" bIns="0" rtlCol="0" anchor="ctr"/>
          <a:lstStyle/>
          <a:p>
            <a:pPr marL="0" indent="0">
              <a:buNone/>
            </a:pPr>
            <a:r>
              <a:rPr lang="en-US" sz="1500" dirty="0">
                <a:solidFill>
                  <a:srgbClr val="DFE6E9"/>
                </a:solidFill>
                <a:latin typeface="Calibri" pitchFamily="34" charset="0"/>
                <a:ea typeface="Calibri" pitchFamily="34" charset="-122"/>
                <a:cs typeface="Calibri" pitchFamily="34" charset="-120"/>
              </a:rPr>
              <a:t>Start centering : judgement</a:t>
            </a:r>
            <a:endParaRPr lang="en-US" sz="1500" dirty="0"/>
          </a:p>
        </p:txBody>
      </p:sp>
      <p:sp>
        <p:nvSpPr>
          <p:cNvPr id="10" name="Shape 7"/>
          <p:cNvSpPr/>
          <p:nvPr/>
        </p:nvSpPr>
        <p:spPr>
          <a:xfrm>
            <a:off x="640080" y="2651760"/>
            <a:ext cx="320040" cy="320040"/>
          </a:xfrm>
          <a:prstGeom prst="ellipse">
            <a:avLst/>
          </a:prstGeom>
          <a:solidFill>
            <a:srgbClr val="F96167"/>
          </a:solidFill>
          <a:ln/>
        </p:spPr>
        <p:txBody>
          <a:bodyPr/>
          <a:lstStyle/>
          <a:p>
            <a:endParaRPr lang="en-GB"/>
          </a:p>
        </p:txBody>
      </p:sp>
      <p:sp>
        <p:nvSpPr>
          <p:cNvPr id="11" name="Text 8"/>
          <p:cNvSpPr/>
          <p:nvPr/>
        </p:nvSpPr>
        <p:spPr>
          <a:xfrm>
            <a:off x="640080" y="2651760"/>
            <a:ext cx="320040" cy="320040"/>
          </a:xfrm>
          <a:prstGeom prst="rect">
            <a:avLst/>
          </a:prstGeom>
          <a:noFill/>
          <a:ln/>
        </p:spPr>
        <p:txBody>
          <a:bodyPr wrap="square" lIns="0" tIns="0" rIns="0" bIns="0" rtlCol="0" anchor="ctr"/>
          <a:lstStyle/>
          <a:p>
            <a:pPr marL="0" indent="0" algn="ctr">
              <a:buNone/>
            </a:pPr>
            <a:r>
              <a:rPr lang="en-US" sz="1300" b="1" dirty="0">
                <a:solidFill>
                  <a:srgbClr val="FFFFFF"/>
                </a:solidFill>
                <a:latin typeface="Trebuchet MS" pitchFamily="34" charset="0"/>
                <a:ea typeface="Trebuchet MS" pitchFamily="34" charset="-122"/>
                <a:cs typeface="Trebuchet MS" pitchFamily="34" charset="-120"/>
              </a:rPr>
              <a:t>3</a:t>
            </a:r>
            <a:endParaRPr lang="en-US" sz="1300" dirty="0"/>
          </a:p>
        </p:txBody>
      </p:sp>
      <p:sp>
        <p:nvSpPr>
          <p:cNvPr id="12" name="Text 9"/>
          <p:cNvSpPr/>
          <p:nvPr/>
        </p:nvSpPr>
        <p:spPr>
          <a:xfrm>
            <a:off x="1143000" y="2606040"/>
            <a:ext cx="7315200" cy="411480"/>
          </a:xfrm>
          <a:prstGeom prst="rect">
            <a:avLst/>
          </a:prstGeom>
          <a:noFill/>
          <a:ln/>
        </p:spPr>
        <p:txBody>
          <a:bodyPr wrap="square" lIns="0" tIns="0" rIns="0" bIns="0" rtlCol="0" anchor="ctr"/>
          <a:lstStyle/>
          <a:p>
            <a:pPr marL="0" indent="0">
              <a:buNone/>
            </a:pPr>
            <a:r>
              <a:rPr lang="en-US" sz="1500" dirty="0">
                <a:solidFill>
                  <a:srgbClr val="DFE6E9"/>
                </a:solidFill>
                <a:latin typeface="Calibri" pitchFamily="34" charset="0"/>
                <a:ea typeface="Calibri" pitchFamily="34" charset="-122"/>
                <a:cs typeface="Calibri" pitchFamily="34" charset="-120"/>
              </a:rPr>
              <a:t>Start centering : process</a:t>
            </a:r>
            <a:endParaRPr lang="en-US" sz="1500" dirty="0"/>
          </a:p>
        </p:txBody>
      </p:sp>
      <p:sp>
        <p:nvSpPr>
          <p:cNvPr id="13" name="Shape 10"/>
          <p:cNvSpPr/>
          <p:nvPr/>
        </p:nvSpPr>
        <p:spPr>
          <a:xfrm>
            <a:off x="640080" y="3337560"/>
            <a:ext cx="320040" cy="320040"/>
          </a:xfrm>
          <a:prstGeom prst="ellipse">
            <a:avLst/>
          </a:prstGeom>
          <a:solidFill>
            <a:srgbClr val="F96167"/>
          </a:solidFill>
          <a:ln/>
        </p:spPr>
        <p:txBody>
          <a:bodyPr/>
          <a:lstStyle/>
          <a:p>
            <a:endParaRPr lang="en-GB"/>
          </a:p>
        </p:txBody>
      </p:sp>
      <p:sp>
        <p:nvSpPr>
          <p:cNvPr id="14" name="Text 11"/>
          <p:cNvSpPr/>
          <p:nvPr/>
        </p:nvSpPr>
        <p:spPr>
          <a:xfrm>
            <a:off x="640080" y="3337560"/>
            <a:ext cx="320040" cy="320040"/>
          </a:xfrm>
          <a:prstGeom prst="rect">
            <a:avLst/>
          </a:prstGeom>
          <a:noFill/>
          <a:ln/>
        </p:spPr>
        <p:txBody>
          <a:bodyPr wrap="square" lIns="0" tIns="0" rIns="0" bIns="0" rtlCol="0" anchor="ctr"/>
          <a:lstStyle/>
          <a:p>
            <a:pPr marL="0" indent="0" algn="ctr">
              <a:buNone/>
            </a:pPr>
            <a:r>
              <a:rPr lang="en-US" sz="1300" b="1" dirty="0">
                <a:solidFill>
                  <a:srgbClr val="FFFFFF"/>
                </a:solidFill>
                <a:latin typeface="Trebuchet MS" pitchFamily="34" charset="0"/>
                <a:ea typeface="Trebuchet MS" pitchFamily="34" charset="-122"/>
                <a:cs typeface="Trebuchet MS" pitchFamily="34" charset="-120"/>
              </a:rPr>
              <a:t>4</a:t>
            </a:r>
            <a:endParaRPr lang="en-US" sz="1300" dirty="0"/>
          </a:p>
        </p:txBody>
      </p:sp>
      <p:sp>
        <p:nvSpPr>
          <p:cNvPr id="15" name="Text 12"/>
          <p:cNvSpPr/>
          <p:nvPr/>
        </p:nvSpPr>
        <p:spPr>
          <a:xfrm>
            <a:off x="1143000" y="3291840"/>
            <a:ext cx="7315200" cy="411480"/>
          </a:xfrm>
          <a:prstGeom prst="rect">
            <a:avLst/>
          </a:prstGeom>
          <a:noFill/>
          <a:ln/>
        </p:spPr>
        <p:txBody>
          <a:bodyPr wrap="square" lIns="0" tIns="0" rIns="0" bIns="0" rtlCol="0" anchor="ctr"/>
          <a:lstStyle/>
          <a:p>
            <a:pPr marL="0" indent="0">
              <a:buNone/>
            </a:pPr>
            <a:r>
              <a:rPr lang="en-US" sz="1500" dirty="0">
                <a:solidFill>
                  <a:srgbClr val="DFE6E9"/>
                </a:solidFill>
                <a:latin typeface="Calibri" pitchFamily="34" charset="0"/>
                <a:ea typeface="Calibri" pitchFamily="34" charset="-122"/>
                <a:cs typeface="Calibri" pitchFamily="34" charset="-120"/>
              </a:rPr>
              <a:t>Start centering : transparency</a:t>
            </a:r>
            <a:endParaRPr lang="en-US" sz="1500" dirty="0"/>
          </a:p>
        </p:txBody>
      </p:sp>
      <p:sp>
        <p:nvSpPr>
          <p:cNvPr id="16" name="Shape 13"/>
          <p:cNvSpPr/>
          <p:nvPr/>
        </p:nvSpPr>
        <p:spPr>
          <a:xfrm>
            <a:off x="640080" y="4023360"/>
            <a:ext cx="320040" cy="320040"/>
          </a:xfrm>
          <a:prstGeom prst="ellipse">
            <a:avLst/>
          </a:prstGeom>
          <a:solidFill>
            <a:srgbClr val="F96167"/>
          </a:solidFill>
          <a:ln/>
        </p:spPr>
        <p:txBody>
          <a:bodyPr/>
          <a:lstStyle/>
          <a:p>
            <a:endParaRPr lang="en-GB"/>
          </a:p>
        </p:txBody>
      </p:sp>
      <p:sp>
        <p:nvSpPr>
          <p:cNvPr id="17" name="Text 14"/>
          <p:cNvSpPr/>
          <p:nvPr/>
        </p:nvSpPr>
        <p:spPr>
          <a:xfrm>
            <a:off x="640080" y="4023360"/>
            <a:ext cx="320040" cy="320040"/>
          </a:xfrm>
          <a:prstGeom prst="rect">
            <a:avLst/>
          </a:prstGeom>
          <a:noFill/>
          <a:ln/>
        </p:spPr>
        <p:txBody>
          <a:bodyPr wrap="square" lIns="0" tIns="0" rIns="0" bIns="0" rtlCol="0" anchor="ctr"/>
          <a:lstStyle/>
          <a:p>
            <a:pPr marL="0" indent="0" algn="ctr">
              <a:buNone/>
            </a:pPr>
            <a:r>
              <a:rPr lang="en-US" sz="1300" b="1" dirty="0">
                <a:solidFill>
                  <a:srgbClr val="FFFFFF"/>
                </a:solidFill>
                <a:latin typeface="Trebuchet MS" pitchFamily="34" charset="0"/>
                <a:ea typeface="Trebuchet MS" pitchFamily="34" charset="-122"/>
                <a:cs typeface="Trebuchet MS" pitchFamily="34" charset="-120"/>
              </a:rPr>
              <a:t>5</a:t>
            </a:r>
            <a:endParaRPr lang="en-US" sz="1300" dirty="0"/>
          </a:p>
        </p:txBody>
      </p:sp>
      <p:sp>
        <p:nvSpPr>
          <p:cNvPr id="18" name="Text 15"/>
          <p:cNvSpPr/>
          <p:nvPr/>
        </p:nvSpPr>
        <p:spPr>
          <a:xfrm>
            <a:off x="1143000" y="3977640"/>
            <a:ext cx="7315200" cy="411480"/>
          </a:xfrm>
          <a:prstGeom prst="rect">
            <a:avLst/>
          </a:prstGeom>
          <a:noFill/>
          <a:ln/>
        </p:spPr>
        <p:txBody>
          <a:bodyPr wrap="square" lIns="0" tIns="0" rIns="0" bIns="0" rtlCol="0" anchor="ctr"/>
          <a:lstStyle/>
          <a:p>
            <a:pPr marL="0" indent="0">
              <a:buNone/>
            </a:pPr>
            <a:r>
              <a:rPr lang="en-US" sz="1500" dirty="0">
                <a:solidFill>
                  <a:srgbClr val="DFE6E9"/>
                </a:solidFill>
                <a:latin typeface="Calibri" pitchFamily="34" charset="0"/>
                <a:ea typeface="Calibri" pitchFamily="34" charset="-122"/>
                <a:cs typeface="Calibri" pitchFamily="34" charset="-120"/>
              </a:rPr>
              <a:t>Start centering : inclusion</a:t>
            </a:r>
            <a:endParaRPr lang="en-US" sz="1500" dirty="0"/>
          </a:p>
        </p:txBody>
      </p:sp>
      <p:sp>
        <p:nvSpPr>
          <p:cNvPr id="19" name="Shape 16"/>
          <p:cNvSpPr/>
          <p:nvPr/>
        </p:nvSpPr>
        <p:spPr>
          <a:xfrm>
            <a:off x="0" y="4800600"/>
            <a:ext cx="9144000" cy="342900"/>
          </a:xfrm>
          <a:prstGeom prst="rect">
            <a:avLst/>
          </a:prstGeom>
          <a:solidFill>
            <a:srgbClr val="F96167"/>
          </a:solidFill>
          <a:ln/>
        </p:spPr>
        <p:txBody>
          <a:bodyPr/>
          <a:lstStyle/>
          <a:p>
            <a:endParaRPr lang="en-GB"/>
          </a:p>
        </p:txBody>
      </p:sp>
      <p:sp>
        <p:nvSpPr>
          <p:cNvPr id="20" name="Text 17"/>
          <p:cNvSpPr/>
          <p:nvPr/>
        </p:nvSpPr>
        <p:spPr>
          <a:xfrm>
            <a:off x="640080" y="4800600"/>
            <a:ext cx="7863840" cy="342900"/>
          </a:xfrm>
          <a:prstGeom prst="rect">
            <a:avLst/>
          </a:prstGeom>
          <a:noFill/>
          <a:ln/>
        </p:spPr>
        <p:txBody>
          <a:bodyPr wrap="square" lIns="0" tIns="0" rIns="0" bIns="0" rtlCol="0" anchor="ctr"/>
          <a:lstStyle/>
          <a:p>
            <a:pPr marL="0" indent="0" algn="ctr">
              <a:buNone/>
            </a:pPr>
            <a:r>
              <a:rPr lang="en-GB" sz="1600" b="1" i="1" dirty="0">
                <a:solidFill>
                  <a:srgbClr val="FFFFFF"/>
                </a:solidFill>
                <a:latin typeface="Calibri" pitchFamily="34" charset="0"/>
                <a:ea typeface="Calibri" pitchFamily="34" charset="-122"/>
                <a:cs typeface="Calibri" pitchFamily="34" charset="-120"/>
              </a:rPr>
              <a:t>Give students one clear message: learn it, use it ethically, show your thinking</a:t>
            </a:r>
            <a:endParaRPr lang="en-US" sz="1600" b="1" dirty="0"/>
          </a:p>
        </p:txBody>
      </p:sp>
      <p:pic>
        <p:nvPicPr>
          <p:cNvPr id="25" name="Graphic 24" descr="Classroom outline">
            <a:extLst>
              <a:ext uri="{FF2B5EF4-FFF2-40B4-BE49-F238E27FC236}">
                <a16:creationId xmlns:a16="http://schemas.microsoft.com/office/drawing/2014/main" id="{2571FE40-88F8-7FAB-7626-3EE2E0C89CE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2880" y="228600"/>
            <a:ext cx="914400" cy="914400"/>
          </a:xfrm>
          <a:prstGeom prst="rect">
            <a:avLst/>
          </a:prstGeom>
        </p:spPr>
      </p:pic>
      <p:sp>
        <p:nvSpPr>
          <p:cNvPr id="27" name="TextBox 26">
            <a:extLst>
              <a:ext uri="{FF2B5EF4-FFF2-40B4-BE49-F238E27FC236}">
                <a16:creationId xmlns:a16="http://schemas.microsoft.com/office/drawing/2014/main" id="{D0D3C540-0012-9C9A-683E-64BA543EF302}"/>
              </a:ext>
            </a:extLst>
          </p:cNvPr>
          <p:cNvSpPr txBox="1"/>
          <p:nvPr/>
        </p:nvSpPr>
        <p:spPr>
          <a:xfrm>
            <a:off x="4800600" y="1600736"/>
            <a:ext cx="3491653" cy="2308324"/>
          </a:xfrm>
          <a:prstGeom prst="rect">
            <a:avLst/>
          </a:prstGeom>
          <a:noFill/>
        </p:spPr>
        <p:txBody>
          <a:bodyPr wrap="square">
            <a:spAutoFit/>
          </a:bodyPr>
          <a:lstStyle/>
          <a:p>
            <a:pPr algn="ctr"/>
            <a:r>
              <a:rPr lang="en-GB" sz="2400" dirty="0">
                <a:solidFill>
                  <a:schemeClr val="bg1"/>
                </a:solidFill>
              </a:rPr>
              <a:t>“The question isn’t whether students will use AI. The question is whether our assessment still measures what matters.”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D3436"/>
        </a:solidFill>
        <a:effectLst/>
      </p:bgPr>
    </p:bg>
    <p:spTree>
      <p:nvGrpSpPr>
        <p:cNvPr id="1" name="">
          <a:extLst>
            <a:ext uri="{FF2B5EF4-FFF2-40B4-BE49-F238E27FC236}">
              <a16:creationId xmlns:a16="http://schemas.microsoft.com/office/drawing/2014/main" id="{D8B37963-1AA9-4AD7-759E-B771D35EA146}"/>
            </a:ext>
          </a:extLst>
        </p:cNvPr>
        <p:cNvGrpSpPr/>
        <p:nvPr/>
      </p:nvGrpSpPr>
      <p:grpSpPr>
        <a:xfrm>
          <a:off x="0" y="0"/>
          <a:ext cx="0" cy="0"/>
          <a:chOff x="0" y="0"/>
          <a:chExt cx="0" cy="0"/>
        </a:xfrm>
      </p:grpSpPr>
      <p:pic>
        <p:nvPicPr>
          <p:cNvPr id="9" name="Picture 8" descr="Wood human figure">
            <a:extLst>
              <a:ext uri="{FF2B5EF4-FFF2-40B4-BE49-F238E27FC236}">
                <a16:creationId xmlns:a16="http://schemas.microsoft.com/office/drawing/2014/main" id="{16503A78-8C5E-C682-34E8-39D7366C6E8F}"/>
              </a:ext>
            </a:extLst>
          </p:cNvPr>
          <p:cNvPicPr>
            <a:picLocks noChangeAspect="1"/>
          </p:cNvPicPr>
          <p:nvPr/>
        </p:nvPicPr>
        <p:blipFill>
          <a:blip r:embed="rId3"/>
          <a:srcRect l="11336" r="49055"/>
          <a:stretch>
            <a:fillRect/>
          </a:stretch>
        </p:blipFill>
        <p:spPr>
          <a:xfrm>
            <a:off x="-28176" y="0"/>
            <a:ext cx="3055928" cy="5143500"/>
          </a:xfrm>
          <a:prstGeom prst="rect">
            <a:avLst/>
          </a:prstGeom>
        </p:spPr>
      </p:pic>
      <p:sp>
        <p:nvSpPr>
          <p:cNvPr id="3" name="Shape 0">
            <a:extLst>
              <a:ext uri="{FF2B5EF4-FFF2-40B4-BE49-F238E27FC236}">
                <a16:creationId xmlns:a16="http://schemas.microsoft.com/office/drawing/2014/main" id="{C363EC6A-1BCC-1A29-3EDC-0C9C15DD15A9}"/>
              </a:ext>
            </a:extLst>
          </p:cNvPr>
          <p:cNvSpPr/>
          <p:nvPr/>
        </p:nvSpPr>
        <p:spPr>
          <a:xfrm>
            <a:off x="-28176" y="0"/>
            <a:ext cx="4631232" cy="5143500"/>
          </a:xfrm>
          <a:prstGeom prst="rect">
            <a:avLst/>
          </a:prstGeom>
          <a:solidFill>
            <a:srgbClr val="000000">
              <a:alpha val="60000"/>
            </a:srgbClr>
          </a:solidFill>
          <a:ln/>
        </p:spPr>
        <p:txBody>
          <a:bodyPr/>
          <a:lstStyle/>
          <a:p>
            <a:endParaRPr lang="en-GB" dirty="0"/>
          </a:p>
        </p:txBody>
      </p:sp>
      <p:sp>
        <p:nvSpPr>
          <p:cNvPr id="4" name="Shape 1">
            <a:extLst>
              <a:ext uri="{FF2B5EF4-FFF2-40B4-BE49-F238E27FC236}">
                <a16:creationId xmlns:a16="http://schemas.microsoft.com/office/drawing/2014/main" id="{FC7DB50C-1747-2193-4473-5B9ED714209A}"/>
              </a:ext>
            </a:extLst>
          </p:cNvPr>
          <p:cNvSpPr/>
          <p:nvPr/>
        </p:nvSpPr>
        <p:spPr>
          <a:xfrm>
            <a:off x="2954867" y="0"/>
            <a:ext cx="6189133" cy="5143500"/>
          </a:xfrm>
          <a:prstGeom prst="rect">
            <a:avLst/>
          </a:prstGeom>
          <a:solidFill>
            <a:srgbClr val="2D3436"/>
          </a:solidFill>
          <a:ln/>
        </p:spPr>
        <p:txBody>
          <a:bodyPr/>
          <a:lstStyle/>
          <a:p>
            <a:endParaRPr lang="en-GB"/>
          </a:p>
        </p:txBody>
      </p:sp>
      <p:sp>
        <p:nvSpPr>
          <p:cNvPr id="5" name="Shape 2">
            <a:extLst>
              <a:ext uri="{FF2B5EF4-FFF2-40B4-BE49-F238E27FC236}">
                <a16:creationId xmlns:a16="http://schemas.microsoft.com/office/drawing/2014/main" id="{EF68BCC4-1088-A74D-B32F-A6CD6AD9EAF3}"/>
              </a:ext>
            </a:extLst>
          </p:cNvPr>
          <p:cNvSpPr/>
          <p:nvPr/>
        </p:nvSpPr>
        <p:spPr>
          <a:xfrm>
            <a:off x="3395133" y="1173480"/>
            <a:ext cx="548640" cy="73152"/>
          </a:xfrm>
          <a:prstGeom prst="rect">
            <a:avLst/>
          </a:prstGeom>
          <a:solidFill>
            <a:srgbClr val="F96167"/>
          </a:solidFill>
          <a:ln/>
        </p:spPr>
        <p:txBody>
          <a:bodyPr/>
          <a:lstStyle/>
          <a:p>
            <a:endParaRPr lang="en-GB"/>
          </a:p>
        </p:txBody>
      </p:sp>
      <p:sp>
        <p:nvSpPr>
          <p:cNvPr id="6" name="Text 3">
            <a:extLst>
              <a:ext uri="{FF2B5EF4-FFF2-40B4-BE49-F238E27FC236}">
                <a16:creationId xmlns:a16="http://schemas.microsoft.com/office/drawing/2014/main" id="{502ECBC1-8E90-85A6-401B-F66B590CC883}"/>
              </a:ext>
            </a:extLst>
          </p:cNvPr>
          <p:cNvSpPr/>
          <p:nvPr/>
        </p:nvSpPr>
        <p:spPr>
          <a:xfrm>
            <a:off x="3395133" y="1261529"/>
            <a:ext cx="5452534" cy="3533052"/>
          </a:xfrm>
          <a:prstGeom prst="rect">
            <a:avLst/>
          </a:prstGeom>
          <a:noFill/>
          <a:ln/>
        </p:spPr>
        <p:txBody>
          <a:bodyPr wrap="square" lIns="0" tIns="0" rIns="0" bIns="0" rtlCol="0" anchor="ctr"/>
          <a:lstStyle/>
          <a:p>
            <a:pPr marL="0" indent="0">
              <a:lnSpc>
                <a:spcPct val="110000"/>
              </a:lnSpc>
              <a:buNone/>
            </a:pPr>
            <a:r>
              <a:rPr lang="en-US" sz="2500" b="1" dirty="0">
                <a:solidFill>
                  <a:srgbClr val="FFFFFF"/>
                </a:solidFill>
                <a:latin typeface="Trebuchet MS" pitchFamily="34" charset="0"/>
                <a:ea typeface="Trebuchet MS" pitchFamily="34" charset="-122"/>
                <a:cs typeface="Trebuchet MS" pitchFamily="34" charset="-120"/>
              </a:rPr>
              <a:t>In a world of AI your freedom is in your unpredictability.</a:t>
            </a:r>
          </a:p>
          <a:p>
            <a:pPr marL="0" indent="0">
              <a:lnSpc>
                <a:spcPct val="110000"/>
              </a:lnSpc>
              <a:buNone/>
            </a:pPr>
            <a:endParaRPr lang="en-US" sz="2500" b="1" dirty="0">
              <a:solidFill>
                <a:srgbClr val="FFFFFF"/>
              </a:solidFill>
              <a:latin typeface="Trebuchet MS" pitchFamily="34" charset="0"/>
            </a:endParaRPr>
          </a:p>
          <a:p>
            <a:pPr marL="0" indent="0">
              <a:lnSpc>
                <a:spcPct val="110000"/>
              </a:lnSpc>
              <a:buNone/>
            </a:pPr>
            <a:r>
              <a:rPr lang="en-US" sz="2500" b="1" dirty="0">
                <a:solidFill>
                  <a:srgbClr val="FFFFFF"/>
                </a:solidFill>
                <a:latin typeface="Trebuchet MS" pitchFamily="34" charset="0"/>
              </a:rPr>
              <a:t>Large language models trained to do the most predictable thing next.</a:t>
            </a:r>
          </a:p>
          <a:p>
            <a:pPr marL="0" indent="0">
              <a:lnSpc>
                <a:spcPct val="110000"/>
              </a:lnSpc>
              <a:buNone/>
            </a:pPr>
            <a:endParaRPr lang="en-US" sz="2500" b="1" dirty="0">
              <a:solidFill>
                <a:srgbClr val="FFFFFF"/>
              </a:solidFill>
              <a:latin typeface="Trebuchet MS" pitchFamily="34" charset="0"/>
            </a:endParaRPr>
          </a:p>
          <a:p>
            <a:pPr marL="0" indent="0">
              <a:lnSpc>
                <a:spcPct val="110000"/>
              </a:lnSpc>
              <a:buNone/>
            </a:pPr>
            <a:r>
              <a:rPr lang="en-US" sz="2500" b="1" dirty="0">
                <a:solidFill>
                  <a:srgbClr val="FFFFFF"/>
                </a:solidFill>
                <a:latin typeface="Trebuchet MS" pitchFamily="34" charset="0"/>
              </a:rPr>
              <a:t>The most meaningful of things to us, are often not predictable. </a:t>
            </a:r>
            <a:endParaRPr lang="en-US" sz="2500" dirty="0"/>
          </a:p>
        </p:txBody>
      </p:sp>
      <p:pic>
        <p:nvPicPr>
          <p:cNvPr id="19" name="Picture 18">
            <a:extLst>
              <a:ext uri="{FF2B5EF4-FFF2-40B4-BE49-F238E27FC236}">
                <a16:creationId xmlns:a16="http://schemas.microsoft.com/office/drawing/2014/main" id="{9A7225EA-802D-D552-098A-9583F20DACCB}"/>
              </a:ext>
            </a:extLst>
          </p:cNvPr>
          <p:cNvPicPr>
            <a:picLocks noChangeAspect="1"/>
          </p:cNvPicPr>
          <p:nvPr/>
        </p:nvPicPr>
        <p:blipFill>
          <a:blip r:embed="rId4"/>
          <a:stretch>
            <a:fillRect/>
          </a:stretch>
        </p:blipFill>
        <p:spPr>
          <a:xfrm>
            <a:off x="4970437" y="238848"/>
            <a:ext cx="2157992" cy="817285"/>
          </a:xfrm>
          <a:prstGeom prst="rect">
            <a:avLst/>
          </a:prstGeom>
        </p:spPr>
      </p:pic>
      <p:sp>
        <p:nvSpPr>
          <p:cNvPr id="13" name="TextBox 12">
            <a:extLst>
              <a:ext uri="{FF2B5EF4-FFF2-40B4-BE49-F238E27FC236}">
                <a16:creationId xmlns:a16="http://schemas.microsoft.com/office/drawing/2014/main" id="{FA8EAF70-A97A-31E9-0A29-15FB95819506}"/>
              </a:ext>
            </a:extLst>
          </p:cNvPr>
          <p:cNvSpPr txBox="1"/>
          <p:nvPr/>
        </p:nvSpPr>
        <p:spPr>
          <a:xfrm>
            <a:off x="6090848" y="4870509"/>
            <a:ext cx="3098800" cy="261610"/>
          </a:xfrm>
          <a:prstGeom prst="rect">
            <a:avLst/>
          </a:prstGeom>
          <a:noFill/>
        </p:spPr>
        <p:txBody>
          <a:bodyPr wrap="square">
            <a:spAutoFit/>
          </a:bodyPr>
          <a:lstStyle/>
          <a:p>
            <a:r>
              <a:rPr lang="en-GB" sz="1100" dirty="0">
                <a:solidFill>
                  <a:schemeClr val="bg1"/>
                </a:solidFill>
                <a:hlinkClick r:id="rId5">
                  <a:extLst>
                    <a:ext uri="{A12FA001-AC4F-418D-AE19-62706E023703}">
                      <ahyp:hlinkClr xmlns:ahyp="http://schemas.microsoft.com/office/drawing/2018/hyperlinkcolor" val="tx"/>
                    </a:ext>
                  </a:extLst>
                </a:hlinkClick>
              </a:rPr>
              <a:t>https://www.instagram.com/reel/DW7KHlQjDYn/</a:t>
            </a:r>
            <a:r>
              <a:rPr lang="en-GB" sz="1100" dirty="0">
                <a:solidFill>
                  <a:schemeClr val="bg1"/>
                </a:solidFill>
              </a:rPr>
              <a:t> </a:t>
            </a:r>
          </a:p>
        </p:txBody>
      </p:sp>
    </p:spTree>
    <p:extLst>
      <p:ext uri="{BB962C8B-B14F-4D97-AF65-F5344CB8AC3E}">
        <p14:creationId xmlns:p14="http://schemas.microsoft.com/office/powerpoint/2010/main" val="4150317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Forms for PowerPoint">
                <a:extLst>
                  <a:ext uri="{FF2B5EF4-FFF2-40B4-BE49-F238E27FC236}">
                    <a16:creationId xmlns:a16="http://schemas.microsoft.com/office/drawing/2014/main" id="{1300D241-4C3F-E873-97EC-89A436301C05}"/>
                  </a:ext>
                </a:extLst>
              </p:cNvPr>
              <p:cNvGraphicFramePr>
                <a:graphicFrameLocks noGrp="1"/>
              </p:cNvGraphicFramePr>
              <p:nvPr/>
            </p:nvGraphicFramePr>
            <p:xfrm>
              <a:off x="0" y="0"/>
              <a:ext cx="9144000" cy="51435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2" name="Add-in 1" title="Forms for PowerPoint">
                <a:extLst>
                  <a:ext uri="{FF2B5EF4-FFF2-40B4-BE49-F238E27FC236}">
                    <a16:creationId xmlns:a16="http://schemas.microsoft.com/office/drawing/2014/main" id="{1300D241-4C3F-E873-97EC-89A436301C05}"/>
                  </a:ext>
                </a:extLst>
              </p:cNvPr>
              <p:cNvPicPr>
                <a:picLocks noGrp="1" noRot="1" noChangeAspect="1" noMove="1" noResize="1" noEditPoints="1" noAdjustHandles="1" noChangeArrowheads="1" noChangeShapeType="1"/>
              </p:cNvPicPr>
              <p:nvPr/>
            </p:nvPicPr>
            <p:blipFill>
              <a:blip r:embed="rId3"/>
              <a:stretch>
                <a:fillRect/>
              </a:stretch>
            </p:blipFill>
            <p:spPr>
              <a:xfrm>
                <a:off x="0" y="0"/>
                <a:ext cx="9144000" cy="5143500"/>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title="Forms for PowerPoint">
                <a:extLst>
                  <a:ext uri="{FF2B5EF4-FFF2-40B4-BE49-F238E27FC236}">
                    <a16:creationId xmlns:a16="http://schemas.microsoft.com/office/drawing/2014/main" id="{23B2BBFB-D483-0F71-63BF-8D4EC43A0C07}"/>
                  </a:ext>
                </a:extLst>
              </p:cNvPr>
              <p:cNvGraphicFramePr>
                <a:graphicFrameLocks noGrp="1"/>
              </p:cNvGraphicFramePr>
              <p:nvPr/>
            </p:nvGraphicFramePr>
            <p:xfrm>
              <a:off x="0" y="0"/>
              <a:ext cx="9144000" cy="51435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3" name="Add-in 2" title="Forms for PowerPoint">
                <a:extLst>
                  <a:ext uri="{FF2B5EF4-FFF2-40B4-BE49-F238E27FC236}">
                    <a16:creationId xmlns:a16="http://schemas.microsoft.com/office/drawing/2014/main" id="{23B2BBFB-D483-0F71-63BF-8D4EC43A0C07}"/>
                  </a:ext>
                </a:extLst>
              </p:cNvPr>
              <p:cNvPicPr>
                <a:picLocks noGrp="1" noRot="1" noChangeAspect="1" noMove="1" noResize="1" noEditPoints="1" noAdjustHandles="1" noChangeArrowheads="1" noChangeShapeType="1"/>
              </p:cNvPicPr>
              <p:nvPr/>
            </p:nvPicPr>
            <p:blipFill>
              <a:blip r:embed="rId5"/>
              <a:stretch>
                <a:fillRect/>
              </a:stretch>
            </p:blipFill>
            <p:spPr>
              <a:xfrm>
                <a:off x="0" y="0"/>
                <a:ext cx="9144000" cy="5143500"/>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Forms for PowerPoint">
                <a:extLst>
                  <a:ext uri="{FF2B5EF4-FFF2-40B4-BE49-F238E27FC236}">
                    <a16:creationId xmlns:a16="http://schemas.microsoft.com/office/drawing/2014/main" id="{F915FE74-D36C-099F-A4A9-DAC43841D6B1}"/>
                  </a:ext>
                </a:extLst>
              </p:cNvPr>
              <p:cNvGraphicFramePr>
                <a:graphicFrameLocks noGrp="1"/>
              </p:cNvGraphicFramePr>
              <p:nvPr/>
            </p:nvGraphicFramePr>
            <p:xfrm>
              <a:off x="0" y="0"/>
              <a:ext cx="9144000" cy="5143500"/>
            </p:xfrm>
            <a:graphic>
              <a:graphicData uri="http://schemas.microsoft.com/office/webextensions/webextension/2010/11">
                <we:webextensionref xmlns:we="http://schemas.microsoft.com/office/webextensions/webextension/2010/11" xmlns:r="http://schemas.openxmlformats.org/officeDocument/2006/relationships" r:id="rId6"/>
              </a:graphicData>
            </a:graphic>
          </p:graphicFrame>
        </mc:Choice>
        <mc:Fallback xmlns="">
          <p:pic>
            <p:nvPicPr>
              <p:cNvPr id="4" name="Add-in 3" title="Forms for PowerPoint">
                <a:extLst>
                  <a:ext uri="{FF2B5EF4-FFF2-40B4-BE49-F238E27FC236}">
                    <a16:creationId xmlns:a16="http://schemas.microsoft.com/office/drawing/2014/main" id="{F915FE74-D36C-099F-A4A9-DAC43841D6B1}"/>
                  </a:ext>
                </a:extLst>
              </p:cNvPr>
              <p:cNvPicPr>
                <a:picLocks noGrp="1" noRot="1" noChangeAspect="1" noMove="1" noResize="1" noEditPoints="1" noAdjustHandles="1" noChangeArrowheads="1" noChangeShapeType="1"/>
              </p:cNvPicPr>
              <p:nvPr/>
            </p:nvPicPr>
            <p:blipFill>
              <a:blip r:embed="rId7"/>
              <a:stretch>
                <a:fillRect/>
              </a:stretch>
            </p:blipFill>
            <p:spPr>
              <a:xfrm>
                <a:off x="0" y="0"/>
                <a:ext cx="9144000" cy="5143500"/>
              </a:xfrm>
              <a:prstGeom prst="rect">
                <a:avLst/>
              </a:prstGeom>
            </p:spPr>
          </p:pic>
        </mc:Fallback>
      </mc:AlternateContent>
    </p:spTree>
    <p:extLst>
      <p:ext uri="{BB962C8B-B14F-4D97-AF65-F5344CB8AC3E}">
        <p14:creationId xmlns:p14="http://schemas.microsoft.com/office/powerpoint/2010/main" val="2323271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0"/>
          <p:cNvSpPr/>
          <p:nvPr/>
        </p:nvSpPr>
        <p:spPr>
          <a:xfrm>
            <a:off x="640080" y="365760"/>
            <a:ext cx="2743200" cy="320040"/>
          </a:xfrm>
          <a:prstGeom prst="rect">
            <a:avLst/>
          </a:prstGeom>
          <a:noFill/>
          <a:ln/>
        </p:spPr>
        <p:txBody>
          <a:bodyPr wrap="square" lIns="0" tIns="0" rIns="0" bIns="0" rtlCol="0" anchor="ctr"/>
          <a:lstStyle/>
          <a:p>
            <a:pPr marL="0" indent="0">
              <a:buNone/>
            </a:pPr>
            <a:r>
              <a:rPr lang="en-US" sz="1000" b="1" kern="0" spc="300" dirty="0">
                <a:solidFill>
                  <a:srgbClr val="F96167"/>
                </a:solidFill>
                <a:latin typeface="Calibri" pitchFamily="34" charset="0"/>
                <a:ea typeface="Calibri" pitchFamily="34" charset="-122"/>
                <a:cs typeface="Calibri" pitchFamily="34" charset="-120"/>
              </a:rPr>
              <a:t>THE CHALLENGE</a:t>
            </a:r>
            <a:endParaRPr lang="en-US" sz="1000" dirty="0"/>
          </a:p>
        </p:txBody>
      </p:sp>
      <p:sp>
        <p:nvSpPr>
          <p:cNvPr id="3" name="Text 1"/>
          <p:cNvSpPr/>
          <p:nvPr/>
        </p:nvSpPr>
        <p:spPr>
          <a:xfrm>
            <a:off x="640080" y="685800"/>
            <a:ext cx="7315200" cy="548640"/>
          </a:xfrm>
          <a:prstGeom prst="rect">
            <a:avLst/>
          </a:prstGeom>
          <a:noFill/>
          <a:ln/>
        </p:spPr>
        <p:txBody>
          <a:bodyPr wrap="square" lIns="0" tIns="0" rIns="0" bIns="0" rtlCol="0" anchor="ctr"/>
          <a:lstStyle/>
          <a:p>
            <a:r>
              <a:rPr lang="en-US" sz="2000" b="1" dirty="0">
                <a:solidFill>
                  <a:srgbClr val="2D3436"/>
                </a:solidFill>
                <a:latin typeface="Trebuchet MS" pitchFamily="34" charset="0"/>
                <a:ea typeface="Trebuchet MS" pitchFamily="34" charset="-122"/>
                <a:cs typeface="Trebuchet MS" pitchFamily="34" charset="-120"/>
              </a:rPr>
              <a:t>The Assessment – </a:t>
            </a:r>
          </a:p>
          <a:p>
            <a:r>
              <a:rPr lang="en-GB" sz="2000" dirty="0"/>
              <a:t>It’s about designing assessment for the reality students are already in</a:t>
            </a:r>
          </a:p>
        </p:txBody>
      </p:sp>
      <p:sp>
        <p:nvSpPr>
          <p:cNvPr id="4" name="Shape 2"/>
          <p:cNvSpPr/>
          <p:nvPr/>
        </p:nvSpPr>
        <p:spPr>
          <a:xfrm>
            <a:off x="640080" y="1805940"/>
            <a:ext cx="2514600" cy="2377440"/>
          </a:xfrm>
          <a:prstGeom prst="rect">
            <a:avLst/>
          </a:prstGeom>
          <a:solidFill>
            <a:srgbClr val="F8F9FA"/>
          </a:solidFill>
          <a:ln/>
          <a:effectLst>
            <a:outerShdw blurRad="76200" dist="25400" dir="8100000" algn="bl" rotWithShape="0">
              <a:srgbClr val="000000">
                <a:alpha val="8000"/>
              </a:srgbClr>
            </a:outerShdw>
          </a:effectLst>
        </p:spPr>
        <p:txBody>
          <a:bodyPr/>
          <a:lstStyle/>
          <a:p>
            <a:endParaRPr lang="en-GB"/>
          </a:p>
        </p:txBody>
      </p:sp>
      <p:sp>
        <p:nvSpPr>
          <p:cNvPr id="5" name="Text 3"/>
          <p:cNvSpPr/>
          <p:nvPr/>
        </p:nvSpPr>
        <p:spPr>
          <a:xfrm>
            <a:off x="640080" y="1988820"/>
            <a:ext cx="2514600" cy="731520"/>
          </a:xfrm>
          <a:prstGeom prst="rect">
            <a:avLst/>
          </a:prstGeom>
          <a:noFill/>
          <a:ln/>
        </p:spPr>
        <p:txBody>
          <a:bodyPr wrap="square" lIns="0" tIns="0" rIns="0" bIns="0" rtlCol="0" anchor="ctr"/>
          <a:lstStyle/>
          <a:p>
            <a:pPr marL="0" indent="0" algn="ctr">
              <a:buNone/>
            </a:pPr>
            <a:r>
              <a:rPr lang="en-US" sz="4400" b="1" dirty="0">
                <a:solidFill>
                  <a:srgbClr val="F96167"/>
                </a:solidFill>
                <a:latin typeface="Trebuchet MS" pitchFamily="34" charset="0"/>
                <a:ea typeface="Trebuchet MS" pitchFamily="34" charset="-122"/>
                <a:cs typeface="Trebuchet MS" pitchFamily="34" charset="-120"/>
              </a:rPr>
              <a:t>88%</a:t>
            </a:r>
            <a:endParaRPr lang="en-US" sz="4400" dirty="0"/>
          </a:p>
        </p:txBody>
      </p:sp>
      <p:sp>
        <p:nvSpPr>
          <p:cNvPr id="6" name="Text 4"/>
          <p:cNvSpPr/>
          <p:nvPr/>
        </p:nvSpPr>
        <p:spPr>
          <a:xfrm>
            <a:off x="914400" y="2766060"/>
            <a:ext cx="1965960" cy="731520"/>
          </a:xfrm>
          <a:prstGeom prst="rect">
            <a:avLst/>
          </a:prstGeom>
          <a:noFill/>
          <a:ln/>
        </p:spPr>
        <p:txBody>
          <a:bodyPr wrap="square" lIns="0" tIns="0" rIns="0" bIns="0" rtlCol="0" anchor="ctr"/>
          <a:lstStyle/>
          <a:p>
            <a:pPr marL="0" indent="0" algn="ctr">
              <a:buNone/>
            </a:pPr>
            <a:r>
              <a:rPr lang="en-US" sz="1300" dirty="0">
                <a:solidFill>
                  <a:srgbClr val="2D3436"/>
                </a:solidFill>
                <a:latin typeface="Calibri" pitchFamily="34" charset="0"/>
                <a:ea typeface="Calibri" pitchFamily="34" charset="-122"/>
                <a:cs typeface="Calibri" pitchFamily="34" charset="-120"/>
              </a:rPr>
              <a:t>of students used AI tools</a:t>
            </a:r>
            <a:endParaRPr lang="en-US" sz="1300" dirty="0"/>
          </a:p>
          <a:p>
            <a:pPr marL="0" indent="0" algn="ctr">
              <a:buNone/>
            </a:pPr>
            <a:r>
              <a:rPr lang="en-US" sz="1300" dirty="0">
                <a:solidFill>
                  <a:srgbClr val="2D3436"/>
                </a:solidFill>
                <a:latin typeface="Calibri" pitchFamily="34" charset="0"/>
                <a:ea typeface="Calibri" pitchFamily="34" charset="-122"/>
                <a:cs typeface="Calibri" pitchFamily="34" charset="-120"/>
              </a:rPr>
              <a:t>for assessments in 2025</a:t>
            </a:r>
            <a:endParaRPr lang="en-US" sz="1300" dirty="0"/>
          </a:p>
        </p:txBody>
      </p:sp>
      <p:sp>
        <p:nvSpPr>
          <p:cNvPr id="7" name="Text 5"/>
          <p:cNvSpPr/>
          <p:nvPr/>
        </p:nvSpPr>
        <p:spPr>
          <a:xfrm>
            <a:off x="914400" y="3634740"/>
            <a:ext cx="1965960" cy="365760"/>
          </a:xfrm>
          <a:prstGeom prst="rect">
            <a:avLst/>
          </a:prstGeom>
          <a:noFill/>
          <a:ln/>
        </p:spPr>
        <p:txBody>
          <a:bodyPr wrap="square" lIns="0" tIns="0" rIns="0" bIns="0" rtlCol="0" anchor="ctr"/>
          <a:lstStyle/>
          <a:p>
            <a:pPr marL="0" indent="0" algn="ctr">
              <a:buNone/>
            </a:pPr>
            <a:r>
              <a:rPr lang="en-US" sz="900" i="1" dirty="0">
                <a:solidFill>
                  <a:srgbClr val="636E72"/>
                </a:solidFill>
                <a:latin typeface="Calibri" pitchFamily="34" charset="0"/>
                <a:ea typeface="Calibri" pitchFamily="34" charset="-122"/>
                <a:cs typeface="Calibri" pitchFamily="34" charset="-120"/>
              </a:rPr>
              <a:t>HEPI Survey, 2025</a:t>
            </a:r>
            <a:endParaRPr lang="en-US" sz="900" dirty="0"/>
          </a:p>
        </p:txBody>
      </p:sp>
      <p:sp>
        <p:nvSpPr>
          <p:cNvPr id="8" name="Shape 6"/>
          <p:cNvSpPr/>
          <p:nvPr/>
        </p:nvSpPr>
        <p:spPr>
          <a:xfrm>
            <a:off x="3429000" y="1805940"/>
            <a:ext cx="2514600" cy="2377440"/>
          </a:xfrm>
          <a:prstGeom prst="rect">
            <a:avLst/>
          </a:prstGeom>
          <a:solidFill>
            <a:srgbClr val="F8F9FA"/>
          </a:solidFill>
          <a:ln/>
          <a:effectLst>
            <a:outerShdw blurRad="76200" dist="25400" dir="8100000" algn="bl" rotWithShape="0">
              <a:srgbClr val="000000">
                <a:alpha val="8000"/>
              </a:srgbClr>
            </a:outerShdw>
          </a:effectLst>
        </p:spPr>
        <p:txBody>
          <a:bodyPr/>
          <a:lstStyle/>
          <a:p>
            <a:endParaRPr lang="en-GB"/>
          </a:p>
        </p:txBody>
      </p:sp>
      <p:sp>
        <p:nvSpPr>
          <p:cNvPr id="9" name="Text 7"/>
          <p:cNvSpPr/>
          <p:nvPr/>
        </p:nvSpPr>
        <p:spPr>
          <a:xfrm>
            <a:off x="3429000" y="1988820"/>
            <a:ext cx="2514600" cy="731520"/>
          </a:xfrm>
          <a:prstGeom prst="rect">
            <a:avLst/>
          </a:prstGeom>
          <a:noFill/>
          <a:ln/>
        </p:spPr>
        <p:txBody>
          <a:bodyPr wrap="square" lIns="0" tIns="0" rIns="0" bIns="0" rtlCol="0" anchor="ctr"/>
          <a:lstStyle/>
          <a:p>
            <a:pPr marL="0" indent="0" algn="ctr">
              <a:buNone/>
            </a:pPr>
            <a:r>
              <a:rPr lang="en-US" sz="4400" b="1" dirty="0">
                <a:solidFill>
                  <a:srgbClr val="F96167"/>
                </a:solidFill>
                <a:latin typeface="Trebuchet MS" pitchFamily="34" charset="0"/>
                <a:ea typeface="Trebuchet MS" pitchFamily="34" charset="-122"/>
                <a:cs typeface="Trebuchet MS" pitchFamily="34" charset="-120"/>
              </a:rPr>
              <a:t>3x</a:t>
            </a:r>
            <a:endParaRPr lang="en-US" sz="4400" dirty="0"/>
          </a:p>
        </p:txBody>
      </p:sp>
      <p:sp>
        <p:nvSpPr>
          <p:cNvPr id="10" name="Text 8"/>
          <p:cNvSpPr/>
          <p:nvPr/>
        </p:nvSpPr>
        <p:spPr>
          <a:xfrm>
            <a:off x="3703320" y="2766060"/>
            <a:ext cx="1965960" cy="731520"/>
          </a:xfrm>
          <a:prstGeom prst="rect">
            <a:avLst/>
          </a:prstGeom>
          <a:noFill/>
          <a:ln/>
        </p:spPr>
        <p:txBody>
          <a:bodyPr wrap="square" lIns="0" tIns="0" rIns="0" bIns="0" rtlCol="0" anchor="ctr"/>
          <a:lstStyle/>
          <a:p>
            <a:pPr marL="0" indent="0" algn="ctr">
              <a:buNone/>
            </a:pPr>
            <a:r>
              <a:rPr lang="en-US" sz="1300" dirty="0">
                <a:solidFill>
                  <a:srgbClr val="2D3436"/>
                </a:solidFill>
                <a:latin typeface="Calibri" pitchFamily="34" charset="0"/>
                <a:ea typeface="Calibri" pitchFamily="34" charset="-122"/>
                <a:cs typeface="Calibri" pitchFamily="34" charset="-120"/>
              </a:rPr>
              <a:t>increase in confirmed</a:t>
            </a:r>
            <a:endParaRPr lang="en-US" sz="1300" dirty="0"/>
          </a:p>
          <a:p>
            <a:pPr marL="0" indent="0" algn="ctr">
              <a:buNone/>
            </a:pPr>
            <a:r>
              <a:rPr lang="en-US" sz="1300" dirty="0">
                <a:solidFill>
                  <a:srgbClr val="2D3436"/>
                </a:solidFill>
                <a:latin typeface="Calibri" pitchFamily="34" charset="0"/>
                <a:ea typeface="Calibri" pitchFamily="34" charset="-122"/>
                <a:cs typeface="Calibri" pitchFamily="34" charset="-120"/>
              </a:rPr>
              <a:t>AI cheating cases (UK)</a:t>
            </a:r>
            <a:endParaRPr lang="en-US" sz="1300" dirty="0"/>
          </a:p>
        </p:txBody>
      </p:sp>
      <p:sp>
        <p:nvSpPr>
          <p:cNvPr id="11" name="Text 9"/>
          <p:cNvSpPr/>
          <p:nvPr/>
        </p:nvSpPr>
        <p:spPr>
          <a:xfrm>
            <a:off x="3703320" y="3634740"/>
            <a:ext cx="1965960" cy="365760"/>
          </a:xfrm>
          <a:prstGeom prst="rect">
            <a:avLst/>
          </a:prstGeom>
          <a:noFill/>
          <a:ln/>
        </p:spPr>
        <p:txBody>
          <a:bodyPr wrap="square" lIns="0" tIns="0" rIns="0" bIns="0" rtlCol="0" anchor="ctr"/>
          <a:lstStyle/>
          <a:p>
            <a:pPr marL="0" indent="0" algn="ctr">
              <a:buNone/>
            </a:pPr>
            <a:r>
              <a:rPr lang="en-US" sz="900" i="1" dirty="0">
                <a:solidFill>
                  <a:srgbClr val="636E72"/>
                </a:solidFill>
                <a:latin typeface="Calibri" pitchFamily="34" charset="0"/>
                <a:ea typeface="Calibri" pitchFamily="34" charset="-122"/>
                <a:cs typeface="Calibri" pitchFamily="34" charset="-120"/>
              </a:rPr>
              <a:t>The Guardian, 2024</a:t>
            </a:r>
            <a:endParaRPr lang="en-US" sz="900" dirty="0"/>
          </a:p>
        </p:txBody>
      </p:sp>
      <p:sp>
        <p:nvSpPr>
          <p:cNvPr id="12" name="Shape 10"/>
          <p:cNvSpPr/>
          <p:nvPr/>
        </p:nvSpPr>
        <p:spPr>
          <a:xfrm>
            <a:off x="6217920" y="1805940"/>
            <a:ext cx="2514600" cy="2377440"/>
          </a:xfrm>
          <a:prstGeom prst="rect">
            <a:avLst/>
          </a:prstGeom>
          <a:solidFill>
            <a:srgbClr val="F8F9FA"/>
          </a:solidFill>
          <a:ln/>
          <a:effectLst>
            <a:outerShdw blurRad="76200" dist="25400" dir="8100000" algn="bl" rotWithShape="0">
              <a:srgbClr val="000000">
                <a:alpha val="8000"/>
              </a:srgbClr>
            </a:outerShdw>
          </a:effectLst>
        </p:spPr>
        <p:txBody>
          <a:bodyPr/>
          <a:lstStyle/>
          <a:p>
            <a:endParaRPr lang="en-GB"/>
          </a:p>
        </p:txBody>
      </p:sp>
      <p:sp>
        <p:nvSpPr>
          <p:cNvPr id="13" name="Text 11"/>
          <p:cNvSpPr/>
          <p:nvPr/>
        </p:nvSpPr>
        <p:spPr>
          <a:xfrm>
            <a:off x="6217920" y="1988820"/>
            <a:ext cx="2514600" cy="731520"/>
          </a:xfrm>
          <a:prstGeom prst="rect">
            <a:avLst/>
          </a:prstGeom>
          <a:noFill/>
          <a:ln/>
        </p:spPr>
        <p:txBody>
          <a:bodyPr wrap="square" lIns="0" tIns="0" rIns="0" bIns="0" rtlCol="0" anchor="ctr"/>
          <a:lstStyle/>
          <a:p>
            <a:pPr marL="0" indent="0" algn="ctr">
              <a:buNone/>
            </a:pPr>
            <a:r>
              <a:rPr lang="en-US" sz="4400" b="1" dirty="0">
                <a:solidFill>
                  <a:srgbClr val="F96167"/>
                </a:solidFill>
                <a:latin typeface="Trebuchet MS" pitchFamily="34" charset="0"/>
                <a:ea typeface="Trebuchet MS" pitchFamily="34" charset="-122"/>
                <a:cs typeface="Trebuchet MS" pitchFamily="34" charset="-120"/>
              </a:rPr>
              <a:t>60%</a:t>
            </a:r>
            <a:endParaRPr lang="en-US" sz="4400" dirty="0"/>
          </a:p>
        </p:txBody>
      </p:sp>
      <p:sp>
        <p:nvSpPr>
          <p:cNvPr id="14" name="Text 12"/>
          <p:cNvSpPr/>
          <p:nvPr/>
        </p:nvSpPr>
        <p:spPr>
          <a:xfrm>
            <a:off x="6492240" y="2766060"/>
            <a:ext cx="1965960" cy="731520"/>
          </a:xfrm>
          <a:prstGeom prst="rect">
            <a:avLst/>
          </a:prstGeom>
          <a:noFill/>
          <a:ln/>
        </p:spPr>
        <p:txBody>
          <a:bodyPr wrap="square" lIns="0" tIns="0" rIns="0" bIns="0" rtlCol="0" anchor="ctr"/>
          <a:lstStyle/>
          <a:p>
            <a:pPr marL="0" indent="0" algn="ctr">
              <a:buNone/>
            </a:pPr>
            <a:r>
              <a:rPr lang="en-US" sz="1300" dirty="0">
                <a:solidFill>
                  <a:srgbClr val="2D3436"/>
                </a:solidFill>
                <a:latin typeface="Calibri" pitchFamily="34" charset="0"/>
                <a:ea typeface="Calibri" pitchFamily="34" charset="-122"/>
                <a:cs typeface="Calibri" pitchFamily="34" charset="-120"/>
              </a:rPr>
              <a:t>of grading time can be</a:t>
            </a:r>
            <a:endParaRPr lang="en-US" sz="1300" dirty="0"/>
          </a:p>
          <a:p>
            <a:pPr marL="0" indent="0" algn="ctr">
              <a:buNone/>
            </a:pPr>
            <a:r>
              <a:rPr lang="en-US" sz="1300" dirty="0">
                <a:solidFill>
                  <a:srgbClr val="2D3436"/>
                </a:solidFill>
                <a:latin typeface="Calibri" pitchFamily="34" charset="0"/>
                <a:ea typeface="Calibri" pitchFamily="34" charset="-122"/>
                <a:cs typeface="Calibri" pitchFamily="34" charset="-120"/>
              </a:rPr>
              <a:t>reduced by AI tools</a:t>
            </a:r>
            <a:endParaRPr lang="en-US" sz="1300" dirty="0"/>
          </a:p>
        </p:txBody>
      </p:sp>
      <p:sp>
        <p:nvSpPr>
          <p:cNvPr id="15" name="Text 13"/>
          <p:cNvSpPr/>
          <p:nvPr/>
        </p:nvSpPr>
        <p:spPr>
          <a:xfrm>
            <a:off x="6492240" y="3634740"/>
            <a:ext cx="1965960" cy="365760"/>
          </a:xfrm>
          <a:prstGeom prst="rect">
            <a:avLst/>
          </a:prstGeom>
          <a:noFill/>
          <a:ln/>
        </p:spPr>
        <p:txBody>
          <a:bodyPr wrap="square" lIns="0" tIns="0" rIns="0" bIns="0" rtlCol="0" anchor="ctr"/>
          <a:lstStyle/>
          <a:p>
            <a:pPr marL="0" indent="0" algn="ctr">
              <a:buNone/>
            </a:pPr>
            <a:r>
              <a:rPr lang="en-US" sz="900" i="1" dirty="0">
                <a:solidFill>
                  <a:srgbClr val="636E72"/>
                </a:solidFill>
                <a:latin typeface="Calibri" pitchFamily="34" charset="0"/>
                <a:ea typeface="Calibri" pitchFamily="34" charset="-122"/>
                <a:cs typeface="Calibri" pitchFamily="34" charset="-120"/>
              </a:rPr>
              <a:t>Curiously, 2026</a:t>
            </a:r>
            <a:endParaRPr lang="en-US" sz="900" dirty="0"/>
          </a:p>
        </p:txBody>
      </p:sp>
      <p:sp>
        <p:nvSpPr>
          <p:cNvPr id="16" name="Text 14"/>
          <p:cNvSpPr/>
          <p:nvPr/>
        </p:nvSpPr>
        <p:spPr>
          <a:xfrm>
            <a:off x="640080" y="1234440"/>
            <a:ext cx="7863840" cy="548640"/>
          </a:xfrm>
          <a:prstGeom prst="rect">
            <a:avLst/>
          </a:prstGeom>
          <a:noFill/>
          <a:ln/>
        </p:spPr>
        <p:txBody>
          <a:bodyPr wrap="square" lIns="0" tIns="0" rIns="0" bIns="0" rtlCol="0" anchor="ctr"/>
          <a:lstStyle/>
          <a:p>
            <a:pPr marL="0" indent="0">
              <a:buNone/>
            </a:pPr>
            <a:r>
              <a:rPr lang="en-US" sz="1200" b="1" i="1" dirty="0">
                <a:latin typeface="Calibri" pitchFamily="34" charset="0"/>
                <a:ea typeface="Calibri" pitchFamily="34" charset="-122"/>
                <a:cs typeface="Calibri" pitchFamily="34" charset="-120"/>
              </a:rPr>
              <a:t>Traditional assessments — essays, MCQs, problem sets — are no longer reliable indicators of individual learning when AI can produce them in seconds.</a:t>
            </a:r>
            <a:endParaRPr lang="en-US" sz="1200" b="1" dirty="0"/>
          </a:p>
        </p:txBody>
      </p:sp>
      <p:sp>
        <p:nvSpPr>
          <p:cNvPr id="22" name="TextBox 21">
            <a:extLst>
              <a:ext uri="{FF2B5EF4-FFF2-40B4-BE49-F238E27FC236}">
                <a16:creationId xmlns:a16="http://schemas.microsoft.com/office/drawing/2014/main" id="{850AEBE1-D0EA-A5A0-4437-298EDED68D02}"/>
              </a:ext>
            </a:extLst>
          </p:cNvPr>
          <p:cNvSpPr txBox="1"/>
          <p:nvPr/>
        </p:nvSpPr>
        <p:spPr>
          <a:xfrm>
            <a:off x="1543050" y="4317414"/>
            <a:ext cx="6286500" cy="646331"/>
          </a:xfrm>
          <a:prstGeom prst="rect">
            <a:avLst/>
          </a:prstGeom>
          <a:noFill/>
        </p:spPr>
        <p:txBody>
          <a:bodyPr wrap="square">
            <a:spAutoFit/>
          </a:bodyPr>
          <a:lstStyle/>
          <a:p>
            <a:pPr algn="ctr"/>
            <a:r>
              <a:rPr lang="en-GB" dirty="0"/>
              <a:t>AI is already shaping how students learn and prepare work</a:t>
            </a:r>
          </a:p>
          <a:p>
            <a:pPr algn="ctr"/>
            <a:r>
              <a:rPr lang="en-GB" dirty="0"/>
              <a:t>The real question: what do we assess now?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 0"/>
          <p:cNvSpPr/>
          <p:nvPr/>
        </p:nvSpPr>
        <p:spPr>
          <a:xfrm>
            <a:off x="640080" y="114300"/>
            <a:ext cx="2743200" cy="320040"/>
          </a:xfrm>
          <a:prstGeom prst="rect">
            <a:avLst/>
          </a:prstGeom>
          <a:noFill/>
          <a:ln/>
        </p:spPr>
        <p:txBody>
          <a:bodyPr wrap="square" lIns="0" tIns="0" rIns="0" bIns="0" rtlCol="0" anchor="ctr"/>
          <a:lstStyle/>
          <a:p>
            <a:pPr marL="0" indent="0">
              <a:buNone/>
            </a:pPr>
            <a:r>
              <a:rPr lang="en-US" sz="1000" b="1" kern="0" spc="300" dirty="0">
                <a:solidFill>
                  <a:srgbClr val="F96167"/>
                </a:solidFill>
                <a:latin typeface="Calibri" pitchFamily="34" charset="0"/>
                <a:ea typeface="Calibri" pitchFamily="34" charset="-122"/>
                <a:cs typeface="Calibri" pitchFamily="34" charset="-120"/>
              </a:rPr>
              <a:t>THE REALITY</a:t>
            </a:r>
            <a:endParaRPr lang="en-US" sz="1000" dirty="0"/>
          </a:p>
        </p:txBody>
      </p:sp>
      <p:sp>
        <p:nvSpPr>
          <p:cNvPr id="3" name="Text 1"/>
          <p:cNvSpPr/>
          <p:nvPr/>
        </p:nvSpPr>
        <p:spPr>
          <a:xfrm>
            <a:off x="640080" y="379476"/>
            <a:ext cx="7315200" cy="548640"/>
          </a:xfrm>
          <a:prstGeom prst="rect">
            <a:avLst/>
          </a:prstGeom>
          <a:noFill/>
          <a:ln/>
        </p:spPr>
        <p:txBody>
          <a:bodyPr wrap="square" lIns="0" tIns="0" rIns="0" bIns="0" rtlCol="0" anchor="ctr"/>
          <a:lstStyle/>
          <a:p>
            <a:pPr marL="0" indent="0">
              <a:buNone/>
            </a:pPr>
            <a:r>
              <a:rPr lang="en-US" sz="3200" b="1" dirty="0">
                <a:solidFill>
                  <a:srgbClr val="2D3436"/>
                </a:solidFill>
                <a:latin typeface="Trebuchet MS" pitchFamily="34" charset="0"/>
                <a:ea typeface="Trebuchet MS" pitchFamily="34" charset="-122"/>
                <a:cs typeface="Trebuchet MS" pitchFamily="34" charset="-120"/>
              </a:rPr>
              <a:t>How Students Actually Use AI</a:t>
            </a:r>
            <a:endParaRPr lang="en-US" sz="3200" dirty="0"/>
          </a:p>
        </p:txBody>
      </p:sp>
      <p:graphicFrame>
        <p:nvGraphicFramePr>
          <p:cNvPr id="4" name="Chart 0"/>
          <p:cNvGraphicFramePr/>
          <p:nvPr>
            <p:extLst>
              <p:ext uri="{D42A27DB-BD31-4B8C-83A1-F6EECF244321}">
                <p14:modId xmlns:p14="http://schemas.microsoft.com/office/powerpoint/2010/main" val="4060816661"/>
              </p:ext>
            </p:extLst>
          </p:nvPr>
        </p:nvGraphicFramePr>
        <p:xfrm>
          <a:off x="457200" y="1211580"/>
          <a:ext cx="4343400" cy="242316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2"/>
          <p:cNvSpPr/>
          <p:nvPr/>
        </p:nvSpPr>
        <p:spPr>
          <a:xfrm>
            <a:off x="640080" y="937260"/>
            <a:ext cx="3657600" cy="274320"/>
          </a:xfrm>
          <a:prstGeom prst="rect">
            <a:avLst/>
          </a:prstGeom>
          <a:noFill/>
          <a:ln/>
        </p:spPr>
        <p:txBody>
          <a:bodyPr wrap="square" lIns="0" tIns="0" rIns="0" bIns="0" rtlCol="0" anchor="ctr"/>
          <a:lstStyle/>
          <a:p>
            <a:pPr marL="0" indent="0">
              <a:buNone/>
            </a:pPr>
            <a:r>
              <a:rPr lang="en-US" sz="900" b="1" i="1" dirty="0">
                <a:latin typeface="Calibri" pitchFamily="34" charset="0"/>
                <a:ea typeface="Calibri" pitchFamily="34" charset="-122"/>
                <a:cs typeface="Calibri" pitchFamily="34" charset="-120"/>
              </a:rPr>
              <a:t>% of students using AI for each purpose</a:t>
            </a:r>
            <a:endParaRPr lang="en-US" sz="900" b="1" dirty="0"/>
          </a:p>
        </p:txBody>
      </p:sp>
      <p:sp>
        <p:nvSpPr>
          <p:cNvPr id="6" name="Shape 3"/>
          <p:cNvSpPr/>
          <p:nvPr/>
        </p:nvSpPr>
        <p:spPr>
          <a:xfrm>
            <a:off x="5029200" y="1554480"/>
            <a:ext cx="3657600" cy="868680"/>
          </a:xfrm>
          <a:prstGeom prst="rect">
            <a:avLst/>
          </a:prstGeom>
          <a:solidFill>
            <a:srgbClr val="F8F9FA"/>
          </a:solidFill>
          <a:ln/>
          <a:effectLst>
            <a:outerShdw blurRad="76200" dist="25400" dir="8100000" algn="bl" rotWithShape="0">
              <a:srgbClr val="000000">
                <a:alpha val="8000"/>
              </a:srgbClr>
            </a:outerShdw>
          </a:effectLst>
        </p:spPr>
        <p:txBody>
          <a:bodyPr/>
          <a:lstStyle/>
          <a:p>
            <a:endParaRPr lang="en-GB"/>
          </a:p>
        </p:txBody>
      </p:sp>
      <p:sp>
        <p:nvSpPr>
          <p:cNvPr id="7" name="Text 4"/>
          <p:cNvSpPr/>
          <p:nvPr/>
        </p:nvSpPr>
        <p:spPr>
          <a:xfrm>
            <a:off x="5257800" y="1645920"/>
            <a:ext cx="3200400" cy="274320"/>
          </a:xfrm>
          <a:prstGeom prst="rect">
            <a:avLst/>
          </a:prstGeom>
          <a:noFill/>
          <a:ln/>
        </p:spPr>
        <p:txBody>
          <a:bodyPr wrap="square" lIns="0" tIns="0" rIns="0" bIns="0" rtlCol="0" anchor="ctr"/>
          <a:lstStyle/>
          <a:p>
            <a:pPr marL="0" indent="0">
              <a:buNone/>
            </a:pPr>
            <a:r>
              <a:rPr lang="en-US" sz="1300" b="1" dirty="0">
                <a:solidFill>
                  <a:srgbClr val="F96167"/>
                </a:solidFill>
                <a:latin typeface="Trebuchet MS" pitchFamily="34" charset="0"/>
                <a:ea typeface="Trebuchet MS" pitchFamily="34" charset="-122"/>
                <a:cs typeface="Trebuchet MS" pitchFamily="34" charset="-120"/>
              </a:rPr>
              <a:t>Not just cheating</a:t>
            </a:r>
            <a:endParaRPr lang="en-US" sz="1300" dirty="0"/>
          </a:p>
        </p:txBody>
      </p:sp>
      <p:sp>
        <p:nvSpPr>
          <p:cNvPr id="8" name="Text 5"/>
          <p:cNvSpPr/>
          <p:nvPr/>
        </p:nvSpPr>
        <p:spPr>
          <a:xfrm>
            <a:off x="5257800" y="1938528"/>
            <a:ext cx="3200400" cy="411480"/>
          </a:xfrm>
          <a:prstGeom prst="rect">
            <a:avLst/>
          </a:prstGeom>
          <a:noFill/>
          <a:ln/>
        </p:spPr>
        <p:txBody>
          <a:bodyPr wrap="square" lIns="0" tIns="0" rIns="0" bIns="0" rtlCol="0" anchor="ctr"/>
          <a:lstStyle/>
          <a:p>
            <a:pPr marL="0" indent="0">
              <a:buNone/>
            </a:pPr>
            <a:r>
              <a:rPr lang="en-US" sz="1100" dirty="0">
                <a:solidFill>
                  <a:srgbClr val="2D3436"/>
                </a:solidFill>
                <a:latin typeface="Calibri" pitchFamily="34" charset="0"/>
                <a:ea typeface="Calibri" pitchFamily="34" charset="-122"/>
                <a:cs typeface="Calibri" pitchFamily="34" charset="-120"/>
              </a:rPr>
              <a:t>Most students use AI as a learning support tool, not to bypass effort</a:t>
            </a:r>
            <a:endParaRPr lang="en-US" sz="1100" dirty="0"/>
          </a:p>
        </p:txBody>
      </p:sp>
      <p:sp>
        <p:nvSpPr>
          <p:cNvPr id="9" name="Shape 6"/>
          <p:cNvSpPr/>
          <p:nvPr/>
        </p:nvSpPr>
        <p:spPr>
          <a:xfrm>
            <a:off x="5029200" y="2606040"/>
            <a:ext cx="3657600" cy="868680"/>
          </a:xfrm>
          <a:prstGeom prst="rect">
            <a:avLst/>
          </a:prstGeom>
          <a:solidFill>
            <a:srgbClr val="F8F9FA"/>
          </a:solidFill>
          <a:ln/>
          <a:effectLst>
            <a:outerShdw blurRad="76200" dist="25400" dir="8100000" algn="bl" rotWithShape="0">
              <a:srgbClr val="000000">
                <a:alpha val="8000"/>
              </a:srgbClr>
            </a:outerShdw>
          </a:effectLst>
        </p:spPr>
        <p:txBody>
          <a:bodyPr/>
          <a:lstStyle/>
          <a:p>
            <a:endParaRPr lang="en-GB"/>
          </a:p>
        </p:txBody>
      </p:sp>
      <p:sp>
        <p:nvSpPr>
          <p:cNvPr id="10" name="Text 7"/>
          <p:cNvSpPr/>
          <p:nvPr/>
        </p:nvSpPr>
        <p:spPr>
          <a:xfrm>
            <a:off x="5257800" y="2697480"/>
            <a:ext cx="3200400" cy="274320"/>
          </a:xfrm>
          <a:prstGeom prst="rect">
            <a:avLst/>
          </a:prstGeom>
          <a:noFill/>
          <a:ln/>
        </p:spPr>
        <p:txBody>
          <a:bodyPr wrap="square" lIns="0" tIns="0" rIns="0" bIns="0" rtlCol="0" anchor="ctr"/>
          <a:lstStyle/>
          <a:p>
            <a:pPr marL="0" indent="0">
              <a:buNone/>
            </a:pPr>
            <a:r>
              <a:rPr lang="en-US" sz="1300" b="1" dirty="0">
                <a:solidFill>
                  <a:srgbClr val="F96167"/>
                </a:solidFill>
                <a:latin typeface="Trebuchet MS" pitchFamily="34" charset="0"/>
                <a:ea typeface="Trebuchet MS" pitchFamily="34" charset="-122"/>
                <a:cs typeface="Trebuchet MS" pitchFamily="34" charset="-120"/>
              </a:rPr>
              <a:t>Confidence gap</a:t>
            </a:r>
            <a:endParaRPr lang="en-US" sz="1300" dirty="0"/>
          </a:p>
        </p:txBody>
      </p:sp>
      <p:sp>
        <p:nvSpPr>
          <p:cNvPr id="11" name="Text 8"/>
          <p:cNvSpPr/>
          <p:nvPr/>
        </p:nvSpPr>
        <p:spPr>
          <a:xfrm>
            <a:off x="5257800" y="2990088"/>
            <a:ext cx="3200400" cy="411480"/>
          </a:xfrm>
          <a:prstGeom prst="rect">
            <a:avLst/>
          </a:prstGeom>
          <a:noFill/>
          <a:ln/>
        </p:spPr>
        <p:txBody>
          <a:bodyPr wrap="square" lIns="0" tIns="0" rIns="0" bIns="0" rtlCol="0" anchor="ctr"/>
          <a:lstStyle/>
          <a:p>
            <a:pPr marL="0" indent="0">
              <a:buNone/>
            </a:pPr>
            <a:r>
              <a:rPr lang="en-US" sz="1100" dirty="0">
                <a:solidFill>
                  <a:srgbClr val="2D3436"/>
                </a:solidFill>
                <a:latin typeface="Calibri" pitchFamily="34" charset="0"/>
                <a:ea typeface="Calibri" pitchFamily="34" charset="-122"/>
                <a:cs typeface="Calibri" pitchFamily="34" charset="-120"/>
              </a:rPr>
              <a:t>Only 5% of students feel confident using AI effectively for academic work</a:t>
            </a:r>
            <a:endParaRPr lang="en-US" sz="1100" dirty="0"/>
          </a:p>
        </p:txBody>
      </p:sp>
      <p:sp>
        <p:nvSpPr>
          <p:cNvPr id="12" name="Shape 9"/>
          <p:cNvSpPr/>
          <p:nvPr/>
        </p:nvSpPr>
        <p:spPr>
          <a:xfrm>
            <a:off x="5029200" y="3657600"/>
            <a:ext cx="3657600" cy="868680"/>
          </a:xfrm>
          <a:prstGeom prst="rect">
            <a:avLst/>
          </a:prstGeom>
          <a:solidFill>
            <a:srgbClr val="F8F9FA"/>
          </a:solidFill>
          <a:ln/>
          <a:effectLst>
            <a:outerShdw blurRad="76200" dist="25400" dir="8100000" algn="bl" rotWithShape="0">
              <a:srgbClr val="000000">
                <a:alpha val="8000"/>
              </a:srgbClr>
            </a:outerShdw>
          </a:effectLst>
        </p:spPr>
        <p:txBody>
          <a:bodyPr/>
          <a:lstStyle/>
          <a:p>
            <a:endParaRPr lang="en-GB"/>
          </a:p>
        </p:txBody>
      </p:sp>
      <p:sp>
        <p:nvSpPr>
          <p:cNvPr id="13" name="Text 10"/>
          <p:cNvSpPr/>
          <p:nvPr/>
        </p:nvSpPr>
        <p:spPr>
          <a:xfrm>
            <a:off x="5257800" y="3749040"/>
            <a:ext cx="3200400" cy="274320"/>
          </a:xfrm>
          <a:prstGeom prst="rect">
            <a:avLst/>
          </a:prstGeom>
          <a:noFill/>
          <a:ln/>
        </p:spPr>
        <p:txBody>
          <a:bodyPr wrap="square" lIns="0" tIns="0" rIns="0" bIns="0" rtlCol="0" anchor="ctr"/>
          <a:lstStyle/>
          <a:p>
            <a:pPr marL="0" indent="0">
              <a:buNone/>
            </a:pPr>
            <a:r>
              <a:rPr lang="en-US" sz="1300" b="1" dirty="0">
                <a:solidFill>
                  <a:srgbClr val="F96167"/>
                </a:solidFill>
                <a:latin typeface="Trebuchet MS" pitchFamily="34" charset="0"/>
                <a:ea typeface="Trebuchet MS" pitchFamily="34" charset="-122"/>
                <a:cs typeface="Trebuchet MS" pitchFamily="34" charset="-120"/>
              </a:rPr>
              <a:t>Grey zone</a:t>
            </a:r>
            <a:endParaRPr lang="en-US" sz="1300" dirty="0"/>
          </a:p>
        </p:txBody>
      </p:sp>
      <p:sp>
        <p:nvSpPr>
          <p:cNvPr id="14" name="Text 11"/>
          <p:cNvSpPr/>
          <p:nvPr/>
        </p:nvSpPr>
        <p:spPr>
          <a:xfrm>
            <a:off x="5257800" y="4041648"/>
            <a:ext cx="3200400" cy="411480"/>
          </a:xfrm>
          <a:prstGeom prst="rect">
            <a:avLst/>
          </a:prstGeom>
          <a:noFill/>
          <a:ln/>
        </p:spPr>
        <p:txBody>
          <a:bodyPr wrap="square" lIns="0" tIns="0" rIns="0" bIns="0" rtlCol="0" anchor="ctr"/>
          <a:lstStyle/>
          <a:p>
            <a:pPr marL="0" indent="0">
              <a:buNone/>
            </a:pPr>
            <a:r>
              <a:rPr lang="en-US" sz="1100" dirty="0">
                <a:solidFill>
                  <a:srgbClr val="2D3436"/>
                </a:solidFill>
                <a:latin typeface="Calibri" pitchFamily="34" charset="0"/>
                <a:ea typeface="Calibri" pitchFamily="34" charset="-122"/>
                <a:cs typeface="Calibri" pitchFamily="34" charset="-120"/>
              </a:rPr>
              <a:t>Only 26% view AI use in assessments as plagiarism — boundaries remain unclear</a:t>
            </a:r>
            <a:endParaRPr lang="en-US" sz="1100" dirty="0"/>
          </a:p>
        </p:txBody>
      </p:sp>
      <p:sp>
        <p:nvSpPr>
          <p:cNvPr id="21" name="TextBox 20">
            <a:extLst>
              <a:ext uri="{FF2B5EF4-FFF2-40B4-BE49-F238E27FC236}">
                <a16:creationId xmlns:a16="http://schemas.microsoft.com/office/drawing/2014/main" id="{FD40C91D-DB4A-793D-BDD2-F032FA7A12C8}"/>
              </a:ext>
            </a:extLst>
          </p:cNvPr>
          <p:cNvSpPr txBox="1"/>
          <p:nvPr/>
        </p:nvSpPr>
        <p:spPr>
          <a:xfrm>
            <a:off x="851535" y="3701177"/>
            <a:ext cx="3554730" cy="1328023"/>
          </a:xfrm>
          <a:prstGeom prst="round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panose="020B0604020202020204" pitchFamily="34" charset="0"/>
              <a:buChar char="•"/>
            </a:pPr>
            <a:r>
              <a:rPr lang="en-GB" sz="1200" dirty="0"/>
              <a:t>AI is embedded in how students:</a:t>
            </a:r>
          </a:p>
          <a:p>
            <a:pPr marL="742950" lvl="1" indent="-285750">
              <a:buFont typeface="Arial" panose="020B0604020202020204" pitchFamily="34" charset="0"/>
              <a:buChar char="•"/>
            </a:pPr>
            <a:r>
              <a:rPr lang="en-GB" sz="1200" dirty="0"/>
              <a:t>Learn</a:t>
            </a:r>
          </a:p>
          <a:p>
            <a:pPr marL="742950" lvl="1" indent="-285750">
              <a:buFont typeface="Arial" panose="020B0604020202020204" pitchFamily="34" charset="0"/>
              <a:buChar char="•"/>
            </a:pPr>
            <a:r>
              <a:rPr lang="en-GB" sz="1200" dirty="0"/>
              <a:t>Research</a:t>
            </a:r>
          </a:p>
          <a:p>
            <a:pPr marL="742950" lvl="1" indent="-285750">
              <a:buFont typeface="Arial" panose="020B0604020202020204" pitchFamily="34" charset="0"/>
              <a:buChar char="•"/>
            </a:pPr>
            <a:r>
              <a:rPr lang="en-GB" sz="1200" dirty="0"/>
              <a:t>Write</a:t>
            </a:r>
          </a:p>
          <a:p>
            <a:pPr marL="285750" indent="-285750">
              <a:buFont typeface="Arial" panose="020B0604020202020204" pitchFamily="34" charset="0"/>
              <a:buChar char="•"/>
            </a:pPr>
            <a:r>
              <a:rPr lang="en-GB" sz="1200" dirty="0"/>
              <a:t>The issue is no longer if students use AI</a:t>
            </a:r>
          </a:p>
          <a:p>
            <a:pPr marL="285750" indent="-285750">
              <a:buFont typeface="Arial" panose="020B0604020202020204" pitchFamily="34" charset="0"/>
              <a:buChar char="•"/>
            </a:pPr>
            <a:r>
              <a:rPr lang="en-GB" sz="1200" dirty="0"/>
              <a:t>The challenge: </a:t>
            </a:r>
            <a:r>
              <a:rPr lang="en-GB" sz="1200" b="1" dirty="0"/>
              <a:t>assessment hasn’t caught up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bg>
      <p:bgPr>
        <a:solidFill>
          <a:srgbClr val="2D3436"/>
        </a:solidFill>
        <a:effectLst/>
      </p:bgPr>
    </p:bg>
    <p:spTree>
      <p:nvGrpSpPr>
        <p:cNvPr id="1" name=""/>
        <p:cNvGrpSpPr/>
        <p:nvPr/>
      </p:nvGrpSpPr>
      <p:grpSpPr>
        <a:xfrm>
          <a:off x="0" y="0"/>
          <a:ext cx="0" cy="0"/>
          <a:chOff x="0" y="0"/>
          <a:chExt cx="0" cy="0"/>
        </a:xfrm>
      </p:grpSpPr>
      <p:pic>
        <p:nvPicPr>
          <p:cNvPr id="2" name="Image 0" descr="/agent/turn1/workspace/images/abstract-digital-illustration-of-interconnected-ne_2026-05-26T08-44-33_image_DAS_0.jpg"/>
          <p:cNvPicPr>
            <a:picLocks noChangeAspect="1"/>
          </p:cNvPicPr>
          <p:nvPr/>
        </p:nvPicPr>
        <p:blipFill>
          <a:blip r:embed="rId3"/>
          <a:srcRect l="23333" r="23333"/>
          <a:stretch/>
        </p:blipFill>
        <p:spPr>
          <a:xfrm>
            <a:off x="5029200" y="0"/>
            <a:ext cx="4114800" cy="5143500"/>
          </a:xfrm>
          <a:prstGeom prst="rect">
            <a:avLst/>
          </a:prstGeom>
        </p:spPr>
      </p:pic>
      <p:sp>
        <p:nvSpPr>
          <p:cNvPr id="3" name="Shape 0"/>
          <p:cNvSpPr/>
          <p:nvPr/>
        </p:nvSpPr>
        <p:spPr>
          <a:xfrm>
            <a:off x="5029200" y="0"/>
            <a:ext cx="4114800" cy="5143500"/>
          </a:xfrm>
          <a:prstGeom prst="rect">
            <a:avLst/>
          </a:prstGeom>
          <a:solidFill>
            <a:srgbClr val="2D3436">
              <a:alpha val="50000"/>
            </a:srgbClr>
          </a:solidFill>
          <a:ln/>
        </p:spPr>
        <p:txBody>
          <a:bodyPr/>
          <a:lstStyle/>
          <a:p>
            <a:endParaRPr lang="en-GB"/>
          </a:p>
        </p:txBody>
      </p:sp>
      <p:sp>
        <p:nvSpPr>
          <p:cNvPr id="4" name="Text 1"/>
          <p:cNvSpPr/>
          <p:nvPr/>
        </p:nvSpPr>
        <p:spPr>
          <a:xfrm>
            <a:off x="640080" y="379306"/>
            <a:ext cx="4114800" cy="320040"/>
          </a:xfrm>
          <a:prstGeom prst="rect">
            <a:avLst/>
          </a:prstGeom>
          <a:noFill/>
          <a:ln/>
        </p:spPr>
        <p:txBody>
          <a:bodyPr wrap="square" lIns="0" tIns="0" rIns="0" bIns="0" rtlCol="0" anchor="ctr"/>
          <a:lstStyle/>
          <a:p>
            <a:pPr marL="0" indent="0">
              <a:buNone/>
            </a:pPr>
            <a:r>
              <a:rPr lang="en-US" sz="1050" b="1" kern="0" spc="300" dirty="0">
                <a:solidFill>
                  <a:srgbClr val="F96167"/>
                </a:solidFill>
                <a:latin typeface="Calibri" pitchFamily="34" charset="0"/>
                <a:ea typeface="Calibri" pitchFamily="34" charset="-122"/>
                <a:cs typeface="Calibri" pitchFamily="34" charset="-120"/>
              </a:rPr>
              <a:t>MINDSET SHIFT</a:t>
            </a:r>
            <a:endParaRPr lang="en-US" sz="1050" dirty="0"/>
          </a:p>
        </p:txBody>
      </p:sp>
      <p:sp>
        <p:nvSpPr>
          <p:cNvPr id="5" name="Text 2"/>
          <p:cNvSpPr/>
          <p:nvPr/>
        </p:nvSpPr>
        <p:spPr>
          <a:xfrm>
            <a:off x="640080" y="868680"/>
            <a:ext cx="4114800" cy="914400"/>
          </a:xfrm>
          <a:prstGeom prst="rect">
            <a:avLst/>
          </a:prstGeom>
          <a:noFill/>
          <a:ln/>
        </p:spPr>
        <p:txBody>
          <a:bodyPr wrap="square" lIns="0" tIns="0" rIns="0" bIns="0" rtlCol="0" anchor="ctr"/>
          <a:lstStyle/>
          <a:p>
            <a:pPr marL="0" indent="0">
              <a:buNone/>
            </a:pPr>
            <a:r>
              <a:rPr lang="en-GB" sz="2400" b="1" dirty="0">
                <a:solidFill>
                  <a:srgbClr val="FFFFFF"/>
                </a:solidFill>
                <a:latin typeface="Trebuchet MS" pitchFamily="34" charset="0"/>
                <a:ea typeface="Trebuchet MS" pitchFamily="34" charset="-122"/>
                <a:cs typeface="Trebuchet MS" pitchFamily="34" charset="-120"/>
              </a:rPr>
              <a:t>The student reality:</a:t>
            </a:r>
          </a:p>
          <a:p>
            <a:pPr marL="0" indent="0">
              <a:buNone/>
            </a:pPr>
            <a:r>
              <a:rPr lang="en-GB" sz="2400" b="1" dirty="0">
                <a:solidFill>
                  <a:srgbClr val="FFFFFF"/>
                </a:solidFill>
                <a:latin typeface="Trebuchet MS" pitchFamily="34" charset="0"/>
                <a:ea typeface="Trebuchet MS" pitchFamily="34" charset="-122"/>
                <a:cs typeface="Trebuchet MS" pitchFamily="34" charset="-120"/>
              </a:rPr>
              <a:t>AI is everywhere (even when they try not to use it)</a:t>
            </a:r>
            <a:endParaRPr lang="en-US" sz="2400" dirty="0"/>
          </a:p>
        </p:txBody>
      </p:sp>
      <p:sp>
        <p:nvSpPr>
          <p:cNvPr id="6" name="Text 3"/>
          <p:cNvSpPr/>
          <p:nvPr/>
        </p:nvSpPr>
        <p:spPr>
          <a:xfrm>
            <a:off x="640080" y="2439246"/>
            <a:ext cx="4114800" cy="1348741"/>
          </a:xfrm>
          <a:prstGeom prst="rect">
            <a:avLst/>
          </a:prstGeom>
          <a:noFill/>
          <a:ln/>
        </p:spPr>
        <p:txBody>
          <a:bodyPr wrap="square" lIns="0" tIns="0" rIns="0" bIns="0" rtlCol="0" anchor="ctr"/>
          <a:lstStyle/>
          <a:p>
            <a:pPr marL="285750" indent="-285750">
              <a:buFont typeface="Arial" panose="020B0604020202020204" pitchFamily="34" charset="0"/>
              <a:buChar char="•"/>
            </a:pPr>
            <a:r>
              <a:rPr lang="en-GB" i="1" dirty="0">
                <a:solidFill>
                  <a:srgbClr val="DFE6E9"/>
                </a:solidFill>
              </a:rPr>
              <a:t>AI is embedded in everyday study tools</a:t>
            </a:r>
          </a:p>
          <a:p>
            <a:endParaRPr lang="en-GB" i="1" dirty="0">
              <a:solidFill>
                <a:srgbClr val="DFE6E9"/>
              </a:solidFill>
            </a:endParaRPr>
          </a:p>
          <a:p>
            <a:pPr marL="285750" indent="-285750">
              <a:buFont typeface="Arial" panose="020B0604020202020204" pitchFamily="34" charset="0"/>
              <a:buChar char="•"/>
            </a:pPr>
            <a:r>
              <a:rPr lang="en-GB" i="1" dirty="0">
                <a:solidFill>
                  <a:srgbClr val="DFE6E9"/>
                </a:solidFill>
              </a:rPr>
              <a:t>Even writing platforms prompt AI support</a:t>
            </a:r>
          </a:p>
          <a:p>
            <a:endParaRPr lang="en-GB" i="1" dirty="0">
              <a:solidFill>
                <a:srgbClr val="DFE6E9"/>
              </a:solidFill>
            </a:endParaRPr>
          </a:p>
          <a:p>
            <a:pPr marL="285750" indent="-285750">
              <a:buFont typeface="Arial" panose="020B0604020202020204" pitchFamily="34" charset="0"/>
              <a:buChar char="•"/>
            </a:pPr>
            <a:r>
              <a:rPr lang="en-GB" i="1" dirty="0">
                <a:solidFill>
                  <a:srgbClr val="DFE6E9"/>
                </a:solidFill>
              </a:rPr>
              <a:t>Policies often assume AI is a choice — but the environment doesn’t</a:t>
            </a:r>
            <a:r>
              <a:rPr lang="en-US" i="1" dirty="0">
                <a:solidFill>
                  <a:srgbClr val="DFE6E9"/>
                </a:solidFill>
              </a:rPr>
              <a:t>.</a:t>
            </a:r>
            <a:endParaRPr lang="en-US" sz="4000" dirty="0"/>
          </a:p>
        </p:txBody>
      </p:sp>
      <p:sp>
        <p:nvSpPr>
          <p:cNvPr id="11" name="Text 8"/>
          <p:cNvSpPr/>
          <p:nvPr/>
        </p:nvSpPr>
        <p:spPr>
          <a:xfrm>
            <a:off x="213360" y="4444154"/>
            <a:ext cx="4541520" cy="320040"/>
          </a:xfrm>
          <a:prstGeom prst="rect">
            <a:avLst/>
          </a:prstGeom>
          <a:noFill/>
          <a:ln/>
        </p:spPr>
        <p:txBody>
          <a:bodyPr wrap="square" lIns="0" tIns="0" rIns="0" bIns="0" rtlCol="0" anchor="ctr"/>
          <a:lstStyle/>
          <a:p>
            <a:pPr marL="0" indent="0" algn="ctr">
              <a:buNone/>
            </a:pPr>
            <a:r>
              <a:rPr lang="en-GB" sz="1400" b="1" dirty="0">
                <a:solidFill>
                  <a:srgbClr val="F96167"/>
                </a:solidFill>
                <a:latin typeface="Calibri" pitchFamily="34" charset="0"/>
                <a:ea typeface="Calibri" pitchFamily="34" charset="-122"/>
                <a:cs typeface="Calibri" pitchFamily="34" charset="-120"/>
              </a:rPr>
              <a:t>“We wrote rules for a world where AI is optional. Students live in a world where AI is ambient.”</a:t>
            </a:r>
            <a:r>
              <a:rPr lang="en-US" sz="1400" b="1" dirty="0">
                <a:solidFill>
                  <a:srgbClr val="F96167"/>
                </a:solidFill>
                <a:latin typeface="Calibri" pitchFamily="34" charset="0"/>
                <a:ea typeface="Calibri" pitchFamily="34" charset="-122"/>
                <a:cs typeface="Calibri" pitchFamily="34" charset="-120"/>
              </a:rPr>
              <a:t>  </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 0"/>
          <p:cNvSpPr/>
          <p:nvPr/>
        </p:nvSpPr>
        <p:spPr>
          <a:xfrm>
            <a:off x="640080" y="182880"/>
            <a:ext cx="2743200" cy="320040"/>
          </a:xfrm>
          <a:prstGeom prst="rect">
            <a:avLst/>
          </a:prstGeom>
          <a:noFill/>
          <a:ln/>
        </p:spPr>
        <p:txBody>
          <a:bodyPr wrap="square" lIns="0" tIns="0" rIns="0" bIns="0" rtlCol="0" anchor="ctr"/>
          <a:lstStyle/>
          <a:p>
            <a:pPr marL="0" indent="0">
              <a:buNone/>
            </a:pPr>
            <a:r>
              <a:rPr lang="en-US" sz="1000" b="1" kern="0" spc="300" dirty="0">
                <a:solidFill>
                  <a:srgbClr val="F96167"/>
                </a:solidFill>
                <a:latin typeface="Calibri" pitchFamily="34" charset="0"/>
                <a:ea typeface="Calibri" pitchFamily="34" charset="-122"/>
                <a:cs typeface="Calibri" pitchFamily="34" charset="-120"/>
              </a:rPr>
              <a:t>Policy</a:t>
            </a:r>
            <a:endParaRPr lang="en-US" sz="1000" dirty="0"/>
          </a:p>
        </p:txBody>
      </p:sp>
      <p:sp>
        <p:nvSpPr>
          <p:cNvPr id="3" name="Text 1"/>
          <p:cNvSpPr/>
          <p:nvPr/>
        </p:nvSpPr>
        <p:spPr>
          <a:xfrm>
            <a:off x="640080" y="607814"/>
            <a:ext cx="7315200" cy="548640"/>
          </a:xfrm>
          <a:prstGeom prst="rect">
            <a:avLst/>
          </a:prstGeom>
          <a:noFill/>
          <a:ln/>
        </p:spPr>
        <p:txBody>
          <a:bodyPr wrap="square" lIns="0" tIns="0" rIns="0" bIns="0" rtlCol="0" anchor="ctr"/>
          <a:lstStyle/>
          <a:p>
            <a:pPr marL="0" indent="0">
              <a:buNone/>
            </a:pPr>
            <a:r>
              <a:rPr lang="en-GB" sz="2400" b="1" dirty="0">
                <a:solidFill>
                  <a:srgbClr val="2D3436"/>
                </a:solidFill>
                <a:latin typeface="Trebuchet MS" pitchFamily="34" charset="0"/>
                <a:ea typeface="Trebuchet MS" pitchFamily="34" charset="-122"/>
                <a:cs typeface="Trebuchet MS" pitchFamily="34" charset="-120"/>
              </a:rPr>
              <a:t>The policy experience: </a:t>
            </a:r>
          </a:p>
          <a:p>
            <a:pPr marL="0" indent="0">
              <a:buNone/>
            </a:pPr>
            <a:r>
              <a:rPr lang="en-GB" sz="2400" b="1" dirty="0">
                <a:solidFill>
                  <a:srgbClr val="2D3436"/>
                </a:solidFill>
                <a:latin typeface="Trebuchet MS" pitchFamily="34" charset="0"/>
                <a:ea typeface="Trebuchet MS" pitchFamily="34" charset="-122"/>
                <a:cs typeface="Trebuchet MS" pitchFamily="34" charset="-120"/>
              </a:rPr>
              <a:t>confusion isn’t integrity, it’s anxiety</a:t>
            </a:r>
            <a:endParaRPr lang="en-US" sz="2400" dirty="0"/>
          </a:p>
        </p:txBody>
      </p:sp>
      <p:sp>
        <p:nvSpPr>
          <p:cNvPr id="4" name="Shape 2"/>
          <p:cNvSpPr/>
          <p:nvPr/>
        </p:nvSpPr>
        <p:spPr>
          <a:xfrm>
            <a:off x="640080" y="1771684"/>
            <a:ext cx="3840480" cy="1463040"/>
          </a:xfrm>
          <a:prstGeom prst="rect">
            <a:avLst/>
          </a:prstGeom>
          <a:solidFill>
            <a:srgbClr val="F8F9FA"/>
          </a:solidFill>
          <a:ln/>
          <a:effectLst>
            <a:outerShdw blurRad="76200" dist="25400" dir="8100000" algn="bl" rotWithShape="0">
              <a:srgbClr val="000000">
                <a:alpha val="8000"/>
              </a:srgbClr>
            </a:outerShdw>
          </a:effectLst>
        </p:spPr>
        <p:txBody>
          <a:bodyPr/>
          <a:lstStyle/>
          <a:p>
            <a:endParaRPr lang="en-GB"/>
          </a:p>
        </p:txBody>
      </p:sp>
      <p:sp>
        <p:nvSpPr>
          <p:cNvPr id="5" name="Text 3"/>
          <p:cNvSpPr/>
          <p:nvPr/>
        </p:nvSpPr>
        <p:spPr>
          <a:xfrm>
            <a:off x="868680" y="1908844"/>
            <a:ext cx="3383280" cy="320040"/>
          </a:xfrm>
          <a:prstGeom prst="rect">
            <a:avLst/>
          </a:prstGeom>
          <a:noFill/>
          <a:ln/>
        </p:spPr>
        <p:txBody>
          <a:bodyPr wrap="square" lIns="0" tIns="0" rIns="0" bIns="0" rtlCol="0" anchor="ctr"/>
          <a:lstStyle/>
          <a:p>
            <a:pPr marL="0" indent="0">
              <a:buNone/>
            </a:pPr>
            <a:r>
              <a:rPr lang="en-US" sz="1500" b="1" dirty="0">
                <a:solidFill>
                  <a:srgbClr val="F96167"/>
                </a:solidFill>
                <a:latin typeface="Trebuchet MS" pitchFamily="34" charset="0"/>
                <a:ea typeface="Trebuchet MS" pitchFamily="34" charset="-122"/>
                <a:cs typeface="Trebuchet MS" pitchFamily="34" charset="-120"/>
              </a:rPr>
              <a:t>Signposting is easily missed</a:t>
            </a:r>
            <a:endParaRPr lang="en-US" sz="1500" dirty="0"/>
          </a:p>
        </p:txBody>
      </p:sp>
      <p:sp>
        <p:nvSpPr>
          <p:cNvPr id="6" name="Text 4"/>
          <p:cNvSpPr/>
          <p:nvPr/>
        </p:nvSpPr>
        <p:spPr>
          <a:xfrm>
            <a:off x="868680" y="2480344"/>
            <a:ext cx="3383280" cy="411480"/>
          </a:xfrm>
          <a:prstGeom prst="rect">
            <a:avLst/>
          </a:prstGeom>
          <a:noFill/>
          <a:ln/>
        </p:spPr>
        <p:txBody>
          <a:bodyPr wrap="square" lIns="0" tIns="0" rIns="0" bIns="0" rtlCol="0" anchor="ctr"/>
          <a:lstStyle/>
          <a:p>
            <a:pPr marL="0" indent="0">
              <a:buNone/>
            </a:pPr>
            <a:r>
              <a:rPr lang="en-US" sz="1600" dirty="0">
                <a:solidFill>
                  <a:srgbClr val="2D3436"/>
                </a:solidFill>
                <a:latin typeface="Calibri" pitchFamily="34" charset="0"/>
                <a:ea typeface="Calibri" pitchFamily="34" charset="-122"/>
                <a:cs typeface="Calibri" pitchFamily="34" charset="-120"/>
              </a:rPr>
              <a:t>The policy is in every assignment brief and handbook</a:t>
            </a:r>
            <a:endParaRPr lang="en-US" sz="1600" dirty="0"/>
          </a:p>
        </p:txBody>
      </p:sp>
      <p:sp>
        <p:nvSpPr>
          <p:cNvPr id="8" name="Shape 6"/>
          <p:cNvSpPr/>
          <p:nvPr/>
        </p:nvSpPr>
        <p:spPr>
          <a:xfrm>
            <a:off x="4846320" y="1771684"/>
            <a:ext cx="3840480" cy="1463040"/>
          </a:xfrm>
          <a:prstGeom prst="rect">
            <a:avLst/>
          </a:prstGeom>
          <a:solidFill>
            <a:srgbClr val="F8F9FA"/>
          </a:solidFill>
          <a:ln/>
          <a:effectLst>
            <a:outerShdw blurRad="76200" dist="25400" dir="8100000" algn="bl" rotWithShape="0">
              <a:srgbClr val="000000">
                <a:alpha val="8000"/>
              </a:srgbClr>
            </a:outerShdw>
          </a:effectLst>
        </p:spPr>
        <p:txBody>
          <a:bodyPr/>
          <a:lstStyle/>
          <a:p>
            <a:endParaRPr lang="en-GB"/>
          </a:p>
        </p:txBody>
      </p:sp>
      <p:sp>
        <p:nvSpPr>
          <p:cNvPr id="9" name="Text 7"/>
          <p:cNvSpPr/>
          <p:nvPr/>
        </p:nvSpPr>
        <p:spPr>
          <a:xfrm>
            <a:off x="5074920" y="1908844"/>
            <a:ext cx="3383280" cy="320040"/>
          </a:xfrm>
          <a:prstGeom prst="rect">
            <a:avLst/>
          </a:prstGeom>
          <a:noFill/>
          <a:ln/>
        </p:spPr>
        <p:txBody>
          <a:bodyPr wrap="square" lIns="0" tIns="0" rIns="0" bIns="0" rtlCol="0" anchor="ctr"/>
          <a:lstStyle/>
          <a:p>
            <a:pPr marL="0" indent="0">
              <a:buNone/>
            </a:pPr>
            <a:r>
              <a:rPr lang="en-US" sz="1500" b="1" dirty="0">
                <a:solidFill>
                  <a:srgbClr val="F96167"/>
                </a:solidFill>
                <a:latin typeface="Trebuchet MS" pitchFamily="34" charset="0"/>
                <a:ea typeface="Trebuchet MS" pitchFamily="34" charset="-122"/>
                <a:cs typeface="Trebuchet MS" pitchFamily="34" charset="-120"/>
              </a:rPr>
              <a:t>Mixed messages create uncertainty</a:t>
            </a:r>
            <a:endParaRPr lang="en-US" sz="1500" dirty="0"/>
          </a:p>
        </p:txBody>
      </p:sp>
      <p:sp>
        <p:nvSpPr>
          <p:cNvPr id="10" name="Text 8"/>
          <p:cNvSpPr/>
          <p:nvPr/>
        </p:nvSpPr>
        <p:spPr>
          <a:xfrm>
            <a:off x="5074920" y="2480344"/>
            <a:ext cx="3383280" cy="411480"/>
          </a:xfrm>
          <a:prstGeom prst="rect">
            <a:avLst/>
          </a:prstGeom>
          <a:noFill/>
          <a:ln/>
        </p:spPr>
        <p:txBody>
          <a:bodyPr wrap="square" lIns="0" tIns="0" rIns="0" bIns="0" rtlCol="0" anchor="ctr"/>
          <a:lstStyle/>
          <a:p>
            <a:pPr marL="0" indent="0">
              <a:buNone/>
            </a:pPr>
            <a:r>
              <a:rPr lang="en-US" sz="1600" dirty="0">
                <a:solidFill>
                  <a:srgbClr val="2D3436"/>
                </a:solidFill>
                <a:latin typeface="Calibri" pitchFamily="34" charset="0"/>
                <a:ea typeface="Calibri" pitchFamily="34" charset="-122"/>
                <a:cs typeface="Calibri" pitchFamily="34" charset="-120"/>
              </a:rPr>
              <a:t>How do the staff pass on the message? The whole team on the same page?</a:t>
            </a:r>
            <a:endParaRPr lang="en-US" sz="1600" dirty="0"/>
          </a:p>
        </p:txBody>
      </p:sp>
      <p:sp>
        <p:nvSpPr>
          <p:cNvPr id="12" name="Shape 10"/>
          <p:cNvSpPr/>
          <p:nvPr/>
        </p:nvSpPr>
        <p:spPr>
          <a:xfrm>
            <a:off x="640080" y="3463324"/>
            <a:ext cx="3840480" cy="1463040"/>
          </a:xfrm>
          <a:prstGeom prst="rect">
            <a:avLst/>
          </a:prstGeom>
          <a:solidFill>
            <a:srgbClr val="F8F9FA"/>
          </a:solidFill>
          <a:ln/>
          <a:effectLst>
            <a:outerShdw blurRad="76200" dist="25400" dir="8100000" algn="bl" rotWithShape="0">
              <a:srgbClr val="000000">
                <a:alpha val="8000"/>
              </a:srgbClr>
            </a:outerShdw>
          </a:effectLst>
        </p:spPr>
        <p:txBody>
          <a:bodyPr/>
          <a:lstStyle/>
          <a:p>
            <a:endParaRPr lang="en-GB"/>
          </a:p>
        </p:txBody>
      </p:sp>
      <p:sp>
        <p:nvSpPr>
          <p:cNvPr id="13" name="Text 11"/>
          <p:cNvSpPr/>
          <p:nvPr/>
        </p:nvSpPr>
        <p:spPr>
          <a:xfrm>
            <a:off x="868680" y="3600484"/>
            <a:ext cx="3497580" cy="320040"/>
          </a:xfrm>
          <a:prstGeom prst="rect">
            <a:avLst/>
          </a:prstGeom>
          <a:noFill/>
          <a:ln/>
        </p:spPr>
        <p:txBody>
          <a:bodyPr wrap="square" lIns="0" tIns="0" rIns="0" bIns="0" rtlCol="0" anchor="ctr"/>
          <a:lstStyle/>
          <a:p>
            <a:pPr marL="0" indent="0">
              <a:buNone/>
            </a:pPr>
            <a:r>
              <a:rPr lang="en-GB" sz="1500" b="1" dirty="0">
                <a:solidFill>
                  <a:srgbClr val="F96167"/>
                </a:solidFill>
                <a:latin typeface="Trebuchet MS" pitchFamily="34" charset="0"/>
                <a:ea typeface="Trebuchet MS" pitchFamily="34" charset="-122"/>
                <a:cs typeface="Trebuchet MS" pitchFamily="34" charset="-120"/>
              </a:rPr>
              <a:t>Uncertainty drives fear… and sometimes bad decisions</a:t>
            </a:r>
            <a:endParaRPr lang="en-US" sz="1500" dirty="0"/>
          </a:p>
        </p:txBody>
      </p:sp>
      <p:sp>
        <p:nvSpPr>
          <p:cNvPr id="14" name="Text 12"/>
          <p:cNvSpPr/>
          <p:nvPr/>
        </p:nvSpPr>
        <p:spPr>
          <a:xfrm>
            <a:off x="868680" y="4217704"/>
            <a:ext cx="3383280" cy="411480"/>
          </a:xfrm>
          <a:prstGeom prst="rect">
            <a:avLst/>
          </a:prstGeom>
          <a:noFill/>
          <a:ln/>
        </p:spPr>
        <p:txBody>
          <a:bodyPr wrap="square" lIns="0" tIns="0" rIns="0" bIns="0" rtlCol="0" anchor="ctr"/>
          <a:lstStyle/>
          <a:p>
            <a:pPr marL="0" indent="0">
              <a:buNone/>
            </a:pPr>
            <a:r>
              <a:rPr lang="en-US" sz="1600" dirty="0">
                <a:solidFill>
                  <a:srgbClr val="2D3436"/>
                </a:solidFill>
                <a:latin typeface="Calibri" pitchFamily="34" charset="0"/>
                <a:ea typeface="Calibri" pitchFamily="34" charset="-122"/>
                <a:cs typeface="Calibri" pitchFamily="34" charset="-120"/>
              </a:rPr>
              <a:t>Transparency by all. This impacts both staff and students </a:t>
            </a:r>
            <a:endParaRPr lang="en-US" sz="1600" dirty="0"/>
          </a:p>
        </p:txBody>
      </p:sp>
      <p:sp>
        <p:nvSpPr>
          <p:cNvPr id="16" name="Shape 14"/>
          <p:cNvSpPr/>
          <p:nvPr/>
        </p:nvSpPr>
        <p:spPr>
          <a:xfrm>
            <a:off x="4846320" y="3463324"/>
            <a:ext cx="3840480" cy="1463040"/>
          </a:xfrm>
          <a:prstGeom prst="rect">
            <a:avLst/>
          </a:prstGeom>
          <a:solidFill>
            <a:srgbClr val="F8F9FA"/>
          </a:solidFill>
          <a:ln/>
          <a:effectLst>
            <a:outerShdw blurRad="76200" dist="25400" dir="8100000" algn="bl" rotWithShape="0">
              <a:srgbClr val="000000">
                <a:alpha val="8000"/>
              </a:srgbClr>
            </a:outerShdw>
          </a:effectLst>
        </p:spPr>
        <p:txBody>
          <a:bodyPr/>
          <a:lstStyle/>
          <a:p>
            <a:endParaRPr lang="en-GB"/>
          </a:p>
        </p:txBody>
      </p:sp>
      <p:sp>
        <p:nvSpPr>
          <p:cNvPr id="17" name="Text 15"/>
          <p:cNvSpPr/>
          <p:nvPr/>
        </p:nvSpPr>
        <p:spPr>
          <a:xfrm>
            <a:off x="5074920" y="3600484"/>
            <a:ext cx="3383280" cy="1104900"/>
          </a:xfrm>
          <a:prstGeom prst="rect">
            <a:avLst/>
          </a:prstGeom>
          <a:noFill/>
          <a:ln/>
        </p:spPr>
        <p:txBody>
          <a:bodyPr wrap="square" lIns="0" tIns="0" rIns="0" bIns="0" rtlCol="0" anchor="ctr"/>
          <a:lstStyle/>
          <a:p>
            <a:pPr marL="0" indent="0">
              <a:buNone/>
            </a:pPr>
            <a:r>
              <a:rPr lang="en-GB" sz="1500" b="1" dirty="0">
                <a:solidFill>
                  <a:srgbClr val="F96167"/>
                </a:solidFill>
                <a:latin typeface="Trebuchet MS" pitchFamily="34" charset="0"/>
                <a:ea typeface="Trebuchet MS" pitchFamily="34" charset="-122"/>
                <a:cs typeface="Trebuchet MS" pitchFamily="34" charset="-120"/>
              </a:rPr>
              <a:t>“If students can’t interpret the rules, we’re not assessing integrity — we’re assessing guesswork.”</a:t>
            </a:r>
            <a:endParaRPr lang="en-US" sz="1500" dirty="0"/>
          </a:p>
        </p:txBody>
      </p:sp>
      <p:sp>
        <p:nvSpPr>
          <p:cNvPr id="18" name="Text 16"/>
          <p:cNvSpPr/>
          <p:nvPr/>
        </p:nvSpPr>
        <p:spPr>
          <a:xfrm>
            <a:off x="5074920" y="3920524"/>
            <a:ext cx="3383280" cy="411480"/>
          </a:xfrm>
          <a:prstGeom prst="rect">
            <a:avLst/>
          </a:prstGeom>
          <a:noFill/>
          <a:ln/>
        </p:spPr>
        <p:txBody>
          <a:bodyPr wrap="square" lIns="0" tIns="0" rIns="0" bIns="0" rtlCol="0" anchor="ctr"/>
          <a:lstStyle/>
          <a:p>
            <a:pPr marL="0" indent="0">
              <a:buNone/>
            </a:pPr>
            <a:endParaRPr lang="en-US" sz="1200" dirty="0"/>
          </a:p>
        </p:txBody>
      </p:sp>
      <p:sp>
        <p:nvSpPr>
          <p:cNvPr id="23" name="TextBox 22">
            <a:extLst>
              <a:ext uri="{FF2B5EF4-FFF2-40B4-BE49-F238E27FC236}">
                <a16:creationId xmlns:a16="http://schemas.microsoft.com/office/drawing/2014/main" id="{9FC796E8-F3DC-6188-5F8F-6FC443935C47}"/>
              </a:ext>
            </a:extLst>
          </p:cNvPr>
          <p:cNvSpPr txBox="1"/>
          <p:nvPr/>
        </p:nvSpPr>
        <p:spPr>
          <a:xfrm>
            <a:off x="1463040" y="1293852"/>
            <a:ext cx="6217920" cy="369332"/>
          </a:xfrm>
          <a:prstGeom prst="rect">
            <a:avLst/>
          </a:prstGeom>
          <a:noFill/>
        </p:spPr>
        <p:txBody>
          <a:bodyPr wrap="square">
            <a:spAutoFit/>
          </a:bodyPr>
          <a:lstStyle/>
          <a:p>
            <a:r>
              <a:rPr lang="en-GB" dirty="0"/>
              <a:t>Students ask one question, again and again: “What’s allowed?”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Image 0" descr="/agent/turn1/workspace/images/educator-at-a-modern-standing-desk-reviewing-stude_2026-05-26T08-44-26_image_DAS_0.jpg"/>
          <p:cNvPicPr>
            <a:picLocks noChangeAspect="1"/>
          </p:cNvPicPr>
          <p:nvPr/>
        </p:nvPicPr>
        <p:blipFill>
          <a:blip r:embed="rId3"/>
          <a:srcRect l="26767" r="26767"/>
          <a:stretch/>
        </p:blipFill>
        <p:spPr>
          <a:xfrm>
            <a:off x="0" y="0"/>
            <a:ext cx="3474720" cy="5143500"/>
          </a:xfrm>
          <a:prstGeom prst="rect">
            <a:avLst/>
          </a:prstGeom>
        </p:spPr>
      </p:pic>
      <p:sp>
        <p:nvSpPr>
          <p:cNvPr id="3" name="Text 0"/>
          <p:cNvSpPr/>
          <p:nvPr/>
        </p:nvSpPr>
        <p:spPr>
          <a:xfrm>
            <a:off x="3931920" y="365760"/>
            <a:ext cx="3474720" cy="320040"/>
          </a:xfrm>
          <a:prstGeom prst="rect">
            <a:avLst/>
          </a:prstGeom>
          <a:noFill/>
          <a:ln/>
        </p:spPr>
        <p:txBody>
          <a:bodyPr wrap="square" lIns="0" tIns="0" rIns="0" bIns="0" rtlCol="0" anchor="ctr"/>
          <a:lstStyle/>
          <a:p>
            <a:pPr marL="0" indent="0">
              <a:buNone/>
            </a:pPr>
            <a:r>
              <a:rPr lang="en-GB" sz="1000" b="1" kern="0" spc="300" dirty="0">
                <a:solidFill>
                  <a:srgbClr val="F96167"/>
                </a:solidFill>
                <a:latin typeface="Calibri" pitchFamily="34" charset="0"/>
                <a:ea typeface="Calibri" pitchFamily="34" charset="-122"/>
                <a:cs typeface="Calibri" pitchFamily="34" charset="-120"/>
              </a:rPr>
              <a:t>Detection is not a reliable foundation</a:t>
            </a:r>
            <a:endParaRPr lang="en-US" sz="1000" dirty="0"/>
          </a:p>
        </p:txBody>
      </p:sp>
      <p:sp>
        <p:nvSpPr>
          <p:cNvPr id="4" name="Text 1"/>
          <p:cNvSpPr/>
          <p:nvPr/>
        </p:nvSpPr>
        <p:spPr>
          <a:xfrm>
            <a:off x="3931920" y="685800"/>
            <a:ext cx="4754880" cy="731520"/>
          </a:xfrm>
          <a:prstGeom prst="rect">
            <a:avLst/>
          </a:prstGeom>
          <a:noFill/>
          <a:ln/>
        </p:spPr>
        <p:txBody>
          <a:bodyPr wrap="square" lIns="0" tIns="0" rIns="0" bIns="0" rtlCol="0" anchor="ctr"/>
          <a:lstStyle/>
          <a:p>
            <a:pPr marL="0" indent="0">
              <a:buNone/>
            </a:pPr>
            <a:r>
              <a:rPr lang="en-GB" sz="2400" b="1" dirty="0">
                <a:solidFill>
                  <a:srgbClr val="2D3436"/>
                </a:solidFill>
                <a:latin typeface="Trebuchet MS" pitchFamily="34" charset="0"/>
                <a:ea typeface="Trebuchet MS" pitchFamily="34" charset="-122"/>
                <a:cs typeface="Trebuchet MS" pitchFamily="34" charset="-120"/>
              </a:rPr>
              <a:t>Detection isn’t a strategy </a:t>
            </a:r>
          </a:p>
          <a:p>
            <a:pPr marL="0" indent="0">
              <a:buNone/>
            </a:pPr>
            <a:r>
              <a:rPr lang="en-GB" sz="2400" b="1" dirty="0">
                <a:solidFill>
                  <a:srgbClr val="2D3436"/>
                </a:solidFill>
                <a:latin typeface="Trebuchet MS" pitchFamily="34" charset="0"/>
                <a:ea typeface="Trebuchet MS" pitchFamily="34" charset="-122"/>
                <a:cs typeface="Trebuchet MS" pitchFamily="34" charset="-120"/>
              </a:rPr>
              <a:t>(and we’ve already admitted it)</a:t>
            </a:r>
            <a:endParaRPr lang="en-US" sz="2400" dirty="0"/>
          </a:p>
        </p:txBody>
      </p:sp>
      <p:sp>
        <p:nvSpPr>
          <p:cNvPr id="5" name="Shape 2"/>
          <p:cNvSpPr/>
          <p:nvPr/>
        </p:nvSpPr>
        <p:spPr>
          <a:xfrm>
            <a:off x="3931920" y="1645920"/>
            <a:ext cx="137160" cy="137160"/>
          </a:xfrm>
          <a:prstGeom prst="ellipse">
            <a:avLst/>
          </a:prstGeom>
          <a:solidFill>
            <a:srgbClr val="F96167"/>
          </a:solidFill>
          <a:ln/>
        </p:spPr>
        <p:txBody>
          <a:bodyPr/>
          <a:lstStyle/>
          <a:p>
            <a:endParaRPr lang="en-GB"/>
          </a:p>
        </p:txBody>
      </p:sp>
      <p:sp>
        <p:nvSpPr>
          <p:cNvPr id="6" name="Text 3"/>
          <p:cNvSpPr/>
          <p:nvPr/>
        </p:nvSpPr>
        <p:spPr>
          <a:xfrm>
            <a:off x="4251960" y="1581912"/>
            <a:ext cx="4434840" cy="256032"/>
          </a:xfrm>
          <a:prstGeom prst="rect">
            <a:avLst/>
          </a:prstGeom>
          <a:noFill/>
          <a:ln/>
        </p:spPr>
        <p:txBody>
          <a:bodyPr wrap="square" lIns="0" tIns="0" rIns="0" bIns="0" rtlCol="0" anchor="ctr"/>
          <a:lstStyle/>
          <a:p>
            <a:pPr marL="0" indent="0">
              <a:buNone/>
            </a:pPr>
            <a:r>
              <a:rPr lang="en-GB" sz="1400" b="1" dirty="0">
                <a:solidFill>
                  <a:srgbClr val="2D3436"/>
                </a:solidFill>
                <a:latin typeface="Trebuchet MS" pitchFamily="34" charset="0"/>
                <a:ea typeface="Trebuchet MS" pitchFamily="34" charset="-122"/>
                <a:cs typeface="Trebuchet MS" pitchFamily="34" charset="-120"/>
              </a:rPr>
              <a:t>AI detection tools aren’t dependable</a:t>
            </a:r>
            <a:endParaRPr lang="en-US" sz="1400" dirty="0"/>
          </a:p>
        </p:txBody>
      </p:sp>
      <p:sp>
        <p:nvSpPr>
          <p:cNvPr id="7" name="Text 4"/>
          <p:cNvSpPr/>
          <p:nvPr/>
        </p:nvSpPr>
        <p:spPr>
          <a:xfrm>
            <a:off x="4251960" y="1856232"/>
            <a:ext cx="4434840" cy="411480"/>
          </a:xfrm>
          <a:prstGeom prst="rect">
            <a:avLst/>
          </a:prstGeom>
          <a:noFill/>
          <a:ln/>
        </p:spPr>
        <p:txBody>
          <a:bodyPr wrap="square" lIns="0" tIns="0" rIns="0" bIns="0" rtlCol="0" anchor="ctr"/>
          <a:lstStyle/>
          <a:p>
            <a:pPr marL="0" indent="0">
              <a:buNone/>
            </a:pPr>
            <a:r>
              <a:rPr lang="en-US" sz="1200" dirty="0">
                <a:solidFill>
                  <a:srgbClr val="636E72"/>
                </a:solidFill>
                <a:latin typeface="Calibri" pitchFamily="34" charset="0"/>
                <a:ea typeface="Calibri" pitchFamily="34" charset="-122"/>
                <a:cs typeface="Calibri" pitchFamily="34" charset="-120"/>
              </a:rPr>
              <a:t>The speed of developments the detection tools are never up to date</a:t>
            </a:r>
            <a:endParaRPr lang="en-US" sz="1200" dirty="0"/>
          </a:p>
        </p:txBody>
      </p:sp>
      <p:sp>
        <p:nvSpPr>
          <p:cNvPr id="8" name="Shape 5"/>
          <p:cNvSpPr/>
          <p:nvPr/>
        </p:nvSpPr>
        <p:spPr>
          <a:xfrm>
            <a:off x="3931920" y="2514600"/>
            <a:ext cx="137160" cy="137160"/>
          </a:xfrm>
          <a:prstGeom prst="ellipse">
            <a:avLst/>
          </a:prstGeom>
          <a:solidFill>
            <a:srgbClr val="F96167"/>
          </a:solidFill>
          <a:ln/>
        </p:spPr>
        <p:txBody>
          <a:bodyPr/>
          <a:lstStyle/>
          <a:p>
            <a:endParaRPr lang="en-GB"/>
          </a:p>
        </p:txBody>
      </p:sp>
      <p:sp>
        <p:nvSpPr>
          <p:cNvPr id="9" name="Text 6"/>
          <p:cNvSpPr/>
          <p:nvPr/>
        </p:nvSpPr>
        <p:spPr>
          <a:xfrm>
            <a:off x="4251960" y="2450592"/>
            <a:ext cx="4434840" cy="256032"/>
          </a:xfrm>
          <a:prstGeom prst="rect">
            <a:avLst/>
          </a:prstGeom>
          <a:noFill/>
          <a:ln/>
        </p:spPr>
        <p:txBody>
          <a:bodyPr wrap="square" lIns="0" tIns="0" rIns="0" bIns="0" rtlCol="0" anchor="ctr"/>
          <a:lstStyle/>
          <a:p>
            <a:pPr marL="0" indent="0">
              <a:buNone/>
            </a:pPr>
            <a:r>
              <a:rPr lang="en-GB" sz="1400" b="1" dirty="0">
                <a:solidFill>
                  <a:srgbClr val="2D3436"/>
                </a:solidFill>
                <a:latin typeface="Trebuchet MS" pitchFamily="34" charset="0"/>
                <a:ea typeface="Trebuchet MS" pitchFamily="34" charset="-122"/>
                <a:cs typeface="Trebuchet MS" pitchFamily="34" charset="-120"/>
              </a:rPr>
              <a:t>They won’t be used as sole evidence</a:t>
            </a:r>
            <a:endParaRPr lang="en-US" sz="1400" dirty="0"/>
          </a:p>
        </p:txBody>
      </p:sp>
      <p:sp>
        <p:nvSpPr>
          <p:cNvPr id="10" name="Text 7"/>
          <p:cNvSpPr/>
          <p:nvPr/>
        </p:nvSpPr>
        <p:spPr>
          <a:xfrm>
            <a:off x="4251960" y="2724912"/>
            <a:ext cx="4434840" cy="411480"/>
          </a:xfrm>
          <a:prstGeom prst="rect">
            <a:avLst/>
          </a:prstGeom>
          <a:noFill/>
          <a:ln/>
        </p:spPr>
        <p:txBody>
          <a:bodyPr wrap="square" lIns="0" tIns="0" rIns="0" bIns="0" rtlCol="0" anchor="ctr"/>
          <a:lstStyle/>
          <a:p>
            <a:pPr marL="0" indent="0">
              <a:buNone/>
            </a:pPr>
            <a:r>
              <a:rPr lang="en-US" sz="1200" dirty="0">
                <a:solidFill>
                  <a:srgbClr val="636E72"/>
                </a:solidFill>
                <a:latin typeface="Calibri" pitchFamily="34" charset="0"/>
                <a:ea typeface="Calibri" pitchFamily="34" charset="-122"/>
                <a:cs typeface="Calibri" pitchFamily="34" charset="-120"/>
              </a:rPr>
              <a:t>When we have research that questions % of Ai use as being correct, it can’t be the only evidence</a:t>
            </a:r>
            <a:endParaRPr lang="en-US" sz="1200" dirty="0"/>
          </a:p>
        </p:txBody>
      </p:sp>
      <p:sp>
        <p:nvSpPr>
          <p:cNvPr id="11" name="Shape 8"/>
          <p:cNvSpPr/>
          <p:nvPr/>
        </p:nvSpPr>
        <p:spPr>
          <a:xfrm>
            <a:off x="3931920" y="3383280"/>
            <a:ext cx="137160" cy="137160"/>
          </a:xfrm>
          <a:prstGeom prst="ellipse">
            <a:avLst/>
          </a:prstGeom>
          <a:solidFill>
            <a:srgbClr val="F96167"/>
          </a:solidFill>
          <a:ln/>
        </p:spPr>
        <p:txBody>
          <a:bodyPr/>
          <a:lstStyle/>
          <a:p>
            <a:endParaRPr lang="en-GB"/>
          </a:p>
        </p:txBody>
      </p:sp>
      <p:sp>
        <p:nvSpPr>
          <p:cNvPr id="12" name="Text 9"/>
          <p:cNvSpPr/>
          <p:nvPr/>
        </p:nvSpPr>
        <p:spPr>
          <a:xfrm>
            <a:off x="4251960" y="3319272"/>
            <a:ext cx="4434840" cy="256032"/>
          </a:xfrm>
          <a:prstGeom prst="rect">
            <a:avLst/>
          </a:prstGeom>
          <a:noFill/>
          <a:ln/>
        </p:spPr>
        <p:txBody>
          <a:bodyPr wrap="square" lIns="0" tIns="0" rIns="0" bIns="0" rtlCol="0" anchor="ctr"/>
          <a:lstStyle/>
          <a:p>
            <a:pPr marL="0" indent="0">
              <a:buNone/>
            </a:pPr>
            <a:r>
              <a:rPr lang="en-GB" sz="1400" b="1" dirty="0">
                <a:solidFill>
                  <a:srgbClr val="2D3436"/>
                </a:solidFill>
                <a:latin typeface="Trebuchet MS" pitchFamily="34" charset="0"/>
                <a:ea typeface="Trebuchet MS" pitchFamily="34" charset="-122"/>
                <a:cs typeface="Trebuchet MS" pitchFamily="34" charset="-120"/>
              </a:rPr>
              <a:t>So… what are we building instead?</a:t>
            </a:r>
            <a:endParaRPr lang="en-US" sz="1400" dirty="0"/>
          </a:p>
        </p:txBody>
      </p:sp>
      <p:sp>
        <p:nvSpPr>
          <p:cNvPr id="13" name="Text 10"/>
          <p:cNvSpPr/>
          <p:nvPr/>
        </p:nvSpPr>
        <p:spPr>
          <a:xfrm>
            <a:off x="4251960" y="3593592"/>
            <a:ext cx="4434840" cy="411480"/>
          </a:xfrm>
          <a:prstGeom prst="rect">
            <a:avLst/>
          </a:prstGeom>
          <a:noFill/>
          <a:ln/>
        </p:spPr>
        <p:txBody>
          <a:bodyPr wrap="square" lIns="0" tIns="0" rIns="0" bIns="0" rtlCol="0" anchor="ctr"/>
          <a:lstStyle/>
          <a:p>
            <a:pPr marL="0" indent="0">
              <a:buNone/>
            </a:pPr>
            <a:r>
              <a:rPr lang="en-US" sz="1200" dirty="0">
                <a:solidFill>
                  <a:srgbClr val="636E72"/>
                </a:solidFill>
                <a:latin typeface="Calibri" pitchFamily="34" charset="0"/>
                <a:ea typeface="Calibri" pitchFamily="34" charset="-122"/>
                <a:cs typeface="Calibri" pitchFamily="34" charset="-120"/>
              </a:rPr>
              <a:t>The same answer comes back – Assessment design </a:t>
            </a:r>
            <a:r>
              <a:rPr lang="en-US" sz="1200" dirty="0" err="1">
                <a:solidFill>
                  <a:srgbClr val="636E72"/>
                </a:solidFill>
                <a:latin typeface="Calibri" pitchFamily="34" charset="0"/>
                <a:ea typeface="Calibri" pitchFamily="34" charset="-122"/>
                <a:cs typeface="Calibri" pitchFamily="34" charset="-120"/>
              </a:rPr>
              <a:t>si</a:t>
            </a:r>
            <a:r>
              <a:rPr lang="en-US" sz="1200" dirty="0">
                <a:solidFill>
                  <a:srgbClr val="636E72"/>
                </a:solidFill>
                <a:latin typeface="Calibri" pitchFamily="34" charset="0"/>
                <a:ea typeface="Calibri" pitchFamily="34" charset="-122"/>
                <a:cs typeface="Calibri" pitchFamily="34" charset="-120"/>
              </a:rPr>
              <a:t> key</a:t>
            </a:r>
            <a:endParaRPr lang="en-US" sz="1200" dirty="0"/>
          </a:p>
        </p:txBody>
      </p:sp>
      <p:sp>
        <p:nvSpPr>
          <p:cNvPr id="15" name="Text 12"/>
          <p:cNvSpPr/>
          <p:nvPr/>
        </p:nvSpPr>
        <p:spPr>
          <a:xfrm>
            <a:off x="4251960" y="4457700"/>
            <a:ext cx="4434840" cy="256032"/>
          </a:xfrm>
          <a:prstGeom prst="rect">
            <a:avLst/>
          </a:prstGeom>
          <a:noFill/>
          <a:ln/>
        </p:spPr>
        <p:txBody>
          <a:bodyPr wrap="square" lIns="0" tIns="0" rIns="0" bIns="0" rtlCol="0" anchor="ctr"/>
          <a:lstStyle/>
          <a:p>
            <a:pPr marL="0" indent="0">
              <a:buNone/>
            </a:pPr>
            <a:r>
              <a:rPr lang="en-GB" sz="1300" b="1" dirty="0">
                <a:solidFill>
                  <a:srgbClr val="2D3436"/>
                </a:solidFill>
                <a:latin typeface="Trebuchet MS" pitchFamily="34" charset="0"/>
                <a:ea typeface="Trebuchet MS" pitchFamily="34" charset="-122"/>
                <a:cs typeface="Trebuchet MS" pitchFamily="34" charset="-120"/>
              </a:rPr>
              <a:t>“If detection is shaky, design is our solid ground.”</a:t>
            </a:r>
            <a:endParaRPr lang="en-US" sz="1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ext 0"/>
          <p:cNvSpPr/>
          <p:nvPr/>
        </p:nvSpPr>
        <p:spPr>
          <a:xfrm>
            <a:off x="2659380" y="253365"/>
            <a:ext cx="4114800" cy="320040"/>
          </a:xfrm>
          <a:prstGeom prst="rect">
            <a:avLst/>
          </a:prstGeom>
          <a:noFill/>
          <a:ln/>
        </p:spPr>
        <p:txBody>
          <a:bodyPr wrap="square" lIns="0" tIns="0" rIns="0" bIns="0" rtlCol="0" anchor="ctr"/>
          <a:lstStyle/>
          <a:p>
            <a:pPr marL="0" indent="0" algn="ctr">
              <a:buNone/>
            </a:pPr>
            <a:r>
              <a:rPr lang="en-GB" sz="1400" b="1" kern="0" spc="300" dirty="0">
                <a:solidFill>
                  <a:srgbClr val="F96167"/>
                </a:solidFill>
                <a:latin typeface="Calibri" pitchFamily="34" charset="0"/>
                <a:ea typeface="Calibri" pitchFamily="34" charset="-122"/>
                <a:cs typeface="Calibri" pitchFamily="34" charset="-120"/>
              </a:rPr>
              <a:t>Stop asking: “How do we stop AI?”</a:t>
            </a:r>
            <a:endParaRPr lang="en-US" sz="1400" dirty="0"/>
          </a:p>
        </p:txBody>
      </p:sp>
      <p:sp>
        <p:nvSpPr>
          <p:cNvPr id="3" name="Text 1"/>
          <p:cNvSpPr/>
          <p:nvPr/>
        </p:nvSpPr>
        <p:spPr>
          <a:xfrm>
            <a:off x="1025736" y="554355"/>
            <a:ext cx="7315200" cy="548640"/>
          </a:xfrm>
          <a:prstGeom prst="rect">
            <a:avLst/>
          </a:prstGeom>
          <a:noFill/>
          <a:ln/>
        </p:spPr>
        <p:txBody>
          <a:bodyPr wrap="square" lIns="0" tIns="0" rIns="0" bIns="0" rtlCol="0" anchor="ctr"/>
          <a:lstStyle/>
          <a:p>
            <a:pPr marL="0" indent="0" algn="ctr">
              <a:buNone/>
            </a:pPr>
            <a:r>
              <a:rPr lang="en-GB" sz="2000" b="1" dirty="0">
                <a:solidFill>
                  <a:srgbClr val="2D3436"/>
                </a:solidFill>
                <a:latin typeface="Trebuchet MS" pitchFamily="34" charset="0"/>
                <a:ea typeface="Trebuchet MS" pitchFamily="34" charset="-122"/>
                <a:cs typeface="Trebuchet MS" pitchFamily="34" charset="-120"/>
              </a:rPr>
              <a:t>The shift: from ‘policing AI’ to ‘designing for learning’</a:t>
            </a:r>
            <a:endParaRPr lang="en-US" sz="2000" dirty="0"/>
          </a:p>
        </p:txBody>
      </p:sp>
      <p:sp>
        <p:nvSpPr>
          <p:cNvPr id="4" name="Shape 2"/>
          <p:cNvSpPr/>
          <p:nvPr/>
        </p:nvSpPr>
        <p:spPr>
          <a:xfrm>
            <a:off x="419100" y="1504950"/>
            <a:ext cx="1920240" cy="1844040"/>
          </a:xfrm>
          <a:prstGeom prst="rect">
            <a:avLst/>
          </a:prstGeom>
          <a:solidFill>
            <a:srgbClr val="FFFFFF"/>
          </a:solidFill>
          <a:ln/>
          <a:effectLst>
            <a:outerShdw blurRad="76200" dist="25400" dir="8100000" algn="bl" rotWithShape="0">
              <a:srgbClr val="000000">
                <a:alpha val="8000"/>
              </a:srgbClr>
            </a:outerShdw>
          </a:effectLst>
        </p:spPr>
        <p:txBody>
          <a:bodyPr/>
          <a:lstStyle/>
          <a:p>
            <a:endParaRPr lang="en-GB"/>
          </a:p>
        </p:txBody>
      </p:sp>
      <p:sp>
        <p:nvSpPr>
          <p:cNvPr id="5" name="Text 3"/>
          <p:cNvSpPr/>
          <p:nvPr/>
        </p:nvSpPr>
        <p:spPr>
          <a:xfrm>
            <a:off x="419100" y="1687830"/>
            <a:ext cx="1920240" cy="640080"/>
          </a:xfrm>
          <a:prstGeom prst="rect">
            <a:avLst/>
          </a:prstGeom>
          <a:noFill/>
          <a:ln/>
        </p:spPr>
        <p:txBody>
          <a:bodyPr wrap="square" lIns="0" tIns="0" rIns="0" bIns="0" rtlCol="0" anchor="ctr"/>
          <a:lstStyle/>
          <a:p>
            <a:pPr marL="0" indent="0" algn="ctr">
              <a:buNone/>
            </a:pPr>
            <a:r>
              <a:rPr lang="en-US" sz="3600" b="1" dirty="0">
                <a:solidFill>
                  <a:srgbClr val="F96167"/>
                </a:solidFill>
                <a:latin typeface="Trebuchet MS" pitchFamily="34" charset="0"/>
                <a:ea typeface="Trebuchet MS" pitchFamily="34" charset="-122"/>
                <a:cs typeface="Trebuchet MS" pitchFamily="34" charset="-120"/>
              </a:rPr>
              <a:t>01</a:t>
            </a:r>
            <a:endParaRPr lang="en-US" sz="3600" dirty="0"/>
          </a:p>
        </p:txBody>
      </p:sp>
      <p:sp>
        <p:nvSpPr>
          <p:cNvPr id="7" name="Text 5"/>
          <p:cNvSpPr/>
          <p:nvPr/>
        </p:nvSpPr>
        <p:spPr>
          <a:xfrm>
            <a:off x="601980" y="2061210"/>
            <a:ext cx="1554480" cy="1280160"/>
          </a:xfrm>
          <a:prstGeom prst="rect">
            <a:avLst/>
          </a:prstGeom>
          <a:noFill/>
          <a:ln/>
        </p:spPr>
        <p:txBody>
          <a:bodyPr wrap="square" lIns="0" tIns="0" rIns="0" bIns="0" rtlCol="0" anchor="ctr"/>
          <a:lstStyle/>
          <a:p>
            <a:pPr marL="0" indent="0" algn="ctr">
              <a:buNone/>
            </a:pPr>
            <a:r>
              <a:rPr lang="en-GB" dirty="0">
                <a:solidFill>
                  <a:srgbClr val="636E72"/>
                </a:solidFill>
                <a:latin typeface="Calibri" pitchFamily="34" charset="0"/>
                <a:ea typeface="Calibri" pitchFamily="34" charset="-122"/>
                <a:cs typeface="Calibri" pitchFamily="34" charset="-120"/>
              </a:rPr>
              <a:t>Assess judgement, not just output</a:t>
            </a:r>
            <a:endParaRPr lang="en-US" dirty="0"/>
          </a:p>
        </p:txBody>
      </p:sp>
      <p:sp>
        <p:nvSpPr>
          <p:cNvPr id="8" name="Shape 6"/>
          <p:cNvSpPr/>
          <p:nvPr/>
        </p:nvSpPr>
        <p:spPr>
          <a:xfrm>
            <a:off x="2567940" y="1504950"/>
            <a:ext cx="1920240" cy="1844040"/>
          </a:xfrm>
          <a:prstGeom prst="rect">
            <a:avLst/>
          </a:prstGeom>
          <a:solidFill>
            <a:srgbClr val="FFFFFF"/>
          </a:solidFill>
          <a:ln/>
          <a:effectLst>
            <a:outerShdw blurRad="76200" dist="25400" dir="8100000" algn="bl" rotWithShape="0">
              <a:srgbClr val="000000">
                <a:alpha val="8000"/>
              </a:srgbClr>
            </a:outerShdw>
          </a:effectLst>
        </p:spPr>
        <p:txBody>
          <a:bodyPr/>
          <a:lstStyle/>
          <a:p>
            <a:endParaRPr lang="en-GB"/>
          </a:p>
        </p:txBody>
      </p:sp>
      <p:sp>
        <p:nvSpPr>
          <p:cNvPr id="9" name="Text 7"/>
          <p:cNvSpPr/>
          <p:nvPr/>
        </p:nvSpPr>
        <p:spPr>
          <a:xfrm>
            <a:off x="2567940" y="1687830"/>
            <a:ext cx="1920240" cy="640080"/>
          </a:xfrm>
          <a:prstGeom prst="rect">
            <a:avLst/>
          </a:prstGeom>
          <a:noFill/>
          <a:ln/>
        </p:spPr>
        <p:txBody>
          <a:bodyPr wrap="square" lIns="0" tIns="0" rIns="0" bIns="0" rtlCol="0" anchor="ctr"/>
          <a:lstStyle/>
          <a:p>
            <a:pPr marL="0" indent="0" algn="ctr">
              <a:buNone/>
            </a:pPr>
            <a:r>
              <a:rPr lang="en-US" sz="3600" b="1" dirty="0">
                <a:solidFill>
                  <a:srgbClr val="F96167"/>
                </a:solidFill>
                <a:latin typeface="Trebuchet MS" pitchFamily="34" charset="0"/>
                <a:ea typeface="Trebuchet MS" pitchFamily="34" charset="-122"/>
                <a:cs typeface="Trebuchet MS" pitchFamily="34" charset="-120"/>
              </a:rPr>
              <a:t>02</a:t>
            </a:r>
            <a:endParaRPr lang="en-US" sz="3600" dirty="0"/>
          </a:p>
        </p:txBody>
      </p:sp>
      <p:sp>
        <p:nvSpPr>
          <p:cNvPr id="11" name="Text 9"/>
          <p:cNvSpPr/>
          <p:nvPr/>
        </p:nvSpPr>
        <p:spPr>
          <a:xfrm>
            <a:off x="2750820" y="2038350"/>
            <a:ext cx="1554480" cy="1280160"/>
          </a:xfrm>
          <a:prstGeom prst="rect">
            <a:avLst/>
          </a:prstGeom>
          <a:noFill/>
          <a:ln/>
        </p:spPr>
        <p:txBody>
          <a:bodyPr wrap="square" lIns="0" tIns="0" rIns="0" bIns="0" rtlCol="0" anchor="ctr"/>
          <a:lstStyle/>
          <a:p>
            <a:pPr marL="0" indent="0" algn="ctr">
              <a:buNone/>
            </a:pPr>
            <a:r>
              <a:rPr lang="en-GB" dirty="0">
                <a:solidFill>
                  <a:srgbClr val="636E72"/>
                </a:solidFill>
                <a:latin typeface="Calibri" pitchFamily="34" charset="0"/>
                <a:ea typeface="Calibri" pitchFamily="34" charset="-122"/>
                <a:cs typeface="Calibri" pitchFamily="34" charset="-120"/>
              </a:rPr>
              <a:t>Build integrity into the task</a:t>
            </a:r>
            <a:endParaRPr lang="en-US" dirty="0"/>
          </a:p>
        </p:txBody>
      </p:sp>
      <p:sp>
        <p:nvSpPr>
          <p:cNvPr id="12" name="Shape 10"/>
          <p:cNvSpPr/>
          <p:nvPr/>
        </p:nvSpPr>
        <p:spPr>
          <a:xfrm>
            <a:off x="4716780" y="1504950"/>
            <a:ext cx="1920240" cy="1844040"/>
          </a:xfrm>
          <a:prstGeom prst="rect">
            <a:avLst/>
          </a:prstGeom>
          <a:solidFill>
            <a:srgbClr val="FFFFFF"/>
          </a:solidFill>
          <a:ln/>
          <a:effectLst>
            <a:outerShdw blurRad="76200" dist="25400" dir="8100000" algn="bl" rotWithShape="0">
              <a:srgbClr val="000000">
                <a:alpha val="8000"/>
              </a:srgbClr>
            </a:outerShdw>
          </a:effectLst>
        </p:spPr>
        <p:txBody>
          <a:bodyPr/>
          <a:lstStyle/>
          <a:p>
            <a:endParaRPr lang="en-GB"/>
          </a:p>
        </p:txBody>
      </p:sp>
      <p:sp>
        <p:nvSpPr>
          <p:cNvPr id="13" name="Text 11"/>
          <p:cNvSpPr/>
          <p:nvPr/>
        </p:nvSpPr>
        <p:spPr>
          <a:xfrm>
            <a:off x="4716780" y="1687830"/>
            <a:ext cx="1920240" cy="640080"/>
          </a:xfrm>
          <a:prstGeom prst="rect">
            <a:avLst/>
          </a:prstGeom>
          <a:noFill/>
          <a:ln/>
        </p:spPr>
        <p:txBody>
          <a:bodyPr wrap="square" lIns="0" tIns="0" rIns="0" bIns="0" rtlCol="0" anchor="ctr"/>
          <a:lstStyle/>
          <a:p>
            <a:pPr marL="0" indent="0" algn="ctr">
              <a:buNone/>
            </a:pPr>
            <a:r>
              <a:rPr lang="en-US" sz="3600" b="1" dirty="0">
                <a:solidFill>
                  <a:srgbClr val="F96167"/>
                </a:solidFill>
                <a:latin typeface="Trebuchet MS" pitchFamily="34" charset="0"/>
                <a:ea typeface="Trebuchet MS" pitchFamily="34" charset="-122"/>
                <a:cs typeface="Trebuchet MS" pitchFamily="34" charset="-120"/>
              </a:rPr>
              <a:t>03</a:t>
            </a:r>
            <a:endParaRPr lang="en-US" sz="3600" dirty="0"/>
          </a:p>
        </p:txBody>
      </p:sp>
      <p:sp>
        <p:nvSpPr>
          <p:cNvPr id="15" name="Text 13"/>
          <p:cNvSpPr/>
          <p:nvPr/>
        </p:nvSpPr>
        <p:spPr>
          <a:xfrm>
            <a:off x="4823460" y="2080260"/>
            <a:ext cx="1813560" cy="1280160"/>
          </a:xfrm>
          <a:prstGeom prst="rect">
            <a:avLst/>
          </a:prstGeom>
          <a:noFill/>
          <a:ln/>
        </p:spPr>
        <p:txBody>
          <a:bodyPr wrap="square" lIns="0" tIns="0" rIns="0" bIns="0" rtlCol="0" anchor="ctr"/>
          <a:lstStyle/>
          <a:p>
            <a:pPr marL="0" indent="0" algn="ctr">
              <a:buNone/>
            </a:pPr>
            <a:r>
              <a:rPr lang="en-GB" dirty="0">
                <a:solidFill>
                  <a:srgbClr val="636E72"/>
                </a:solidFill>
                <a:latin typeface="Calibri" pitchFamily="34" charset="0"/>
                <a:ea typeface="Calibri" pitchFamily="34" charset="-122"/>
                <a:cs typeface="Calibri" pitchFamily="34" charset="-120"/>
              </a:rPr>
              <a:t>Make expectations visible and teachable</a:t>
            </a:r>
            <a:endParaRPr lang="en-US" dirty="0"/>
          </a:p>
        </p:txBody>
      </p:sp>
      <p:sp>
        <p:nvSpPr>
          <p:cNvPr id="16" name="Shape 14"/>
          <p:cNvSpPr/>
          <p:nvPr/>
        </p:nvSpPr>
        <p:spPr>
          <a:xfrm>
            <a:off x="6865620" y="1504950"/>
            <a:ext cx="1920240" cy="1836420"/>
          </a:xfrm>
          <a:prstGeom prst="rect">
            <a:avLst/>
          </a:prstGeom>
          <a:solidFill>
            <a:srgbClr val="FFFFFF"/>
          </a:solidFill>
          <a:ln/>
          <a:effectLst>
            <a:outerShdw blurRad="76200" dist="25400" dir="8100000" algn="bl" rotWithShape="0">
              <a:srgbClr val="000000">
                <a:alpha val="8000"/>
              </a:srgbClr>
            </a:outerShdw>
          </a:effectLst>
        </p:spPr>
        <p:txBody>
          <a:bodyPr/>
          <a:lstStyle/>
          <a:p>
            <a:endParaRPr lang="en-GB" dirty="0"/>
          </a:p>
        </p:txBody>
      </p:sp>
      <p:sp>
        <p:nvSpPr>
          <p:cNvPr id="18" name="Text 16"/>
          <p:cNvSpPr/>
          <p:nvPr/>
        </p:nvSpPr>
        <p:spPr>
          <a:xfrm>
            <a:off x="7048500" y="2240280"/>
            <a:ext cx="1554480" cy="365760"/>
          </a:xfrm>
          <a:prstGeom prst="rect">
            <a:avLst/>
          </a:prstGeom>
          <a:noFill/>
          <a:ln/>
        </p:spPr>
        <p:txBody>
          <a:bodyPr wrap="square" lIns="0" tIns="0" rIns="0" bIns="0" rtlCol="0" anchor="ctr"/>
          <a:lstStyle/>
          <a:p>
            <a:pPr marL="0" indent="0" algn="ctr">
              <a:buNone/>
            </a:pPr>
            <a:r>
              <a:rPr lang="en-GB" sz="1600" b="1" dirty="0">
                <a:solidFill>
                  <a:srgbClr val="2D3436"/>
                </a:solidFill>
                <a:latin typeface="Trebuchet MS" pitchFamily="34" charset="0"/>
                <a:ea typeface="Trebuchet MS" pitchFamily="34" charset="-122"/>
                <a:cs typeface="Trebuchet MS" pitchFamily="34" charset="-120"/>
              </a:rPr>
              <a:t>“AI isn’t breaking assessment. It’s revealing what assessment was already failing to measure.”</a:t>
            </a:r>
            <a:endParaRPr lang="en-US" sz="1600" dirty="0"/>
          </a:p>
        </p:txBody>
      </p:sp>
      <p:sp>
        <p:nvSpPr>
          <p:cNvPr id="21" name="Text 0">
            <a:extLst>
              <a:ext uri="{FF2B5EF4-FFF2-40B4-BE49-F238E27FC236}">
                <a16:creationId xmlns:a16="http://schemas.microsoft.com/office/drawing/2014/main" id="{9172709E-3DCD-FDD0-4BC2-D8C8005BE67A}"/>
              </a:ext>
            </a:extLst>
          </p:cNvPr>
          <p:cNvSpPr/>
          <p:nvPr/>
        </p:nvSpPr>
        <p:spPr>
          <a:xfrm>
            <a:off x="1657350" y="1068705"/>
            <a:ext cx="6118860" cy="320040"/>
          </a:xfrm>
          <a:prstGeom prst="rect">
            <a:avLst/>
          </a:prstGeom>
          <a:noFill/>
          <a:ln/>
        </p:spPr>
        <p:txBody>
          <a:bodyPr wrap="square" lIns="0" tIns="0" rIns="0" bIns="0" rtlCol="0" anchor="ctr"/>
          <a:lstStyle/>
          <a:p>
            <a:pPr marL="0" indent="0" algn="ctr">
              <a:buNone/>
            </a:pPr>
            <a:r>
              <a:rPr lang="en-GB" sz="1400" b="1" kern="0" spc="300" dirty="0">
                <a:solidFill>
                  <a:srgbClr val="F96167"/>
                </a:solidFill>
                <a:latin typeface="Calibri" pitchFamily="34" charset="0"/>
                <a:ea typeface="Calibri" pitchFamily="34" charset="-122"/>
                <a:cs typeface="Calibri" pitchFamily="34" charset="-120"/>
              </a:rPr>
              <a:t>Start asking: “What evidence of learning do we need?”</a:t>
            </a:r>
            <a:endParaRPr lang="en-US" sz="1400" dirty="0"/>
          </a:p>
        </p:txBody>
      </p:sp>
      <p:sp>
        <p:nvSpPr>
          <p:cNvPr id="24" name="TextBox 23">
            <a:extLst>
              <a:ext uri="{FF2B5EF4-FFF2-40B4-BE49-F238E27FC236}">
                <a16:creationId xmlns:a16="http://schemas.microsoft.com/office/drawing/2014/main" id="{C97064F3-151E-AA75-F7E5-8C963C3E7532}"/>
              </a:ext>
            </a:extLst>
          </p:cNvPr>
          <p:cNvSpPr txBox="1"/>
          <p:nvPr/>
        </p:nvSpPr>
        <p:spPr>
          <a:xfrm>
            <a:off x="495300" y="4576762"/>
            <a:ext cx="1844040" cy="369332"/>
          </a:xfrm>
          <a:prstGeom prst="rect">
            <a:avLst/>
          </a:prstGeom>
          <a:noFill/>
        </p:spPr>
        <p:txBody>
          <a:bodyPr wrap="square">
            <a:spAutoFit/>
          </a:bodyPr>
          <a:lstStyle/>
          <a:p>
            <a:pPr algn="ctr"/>
            <a:r>
              <a:rPr lang="en-GB" sz="1800" b="0" i="0" kern="1200" dirty="0">
                <a:solidFill>
                  <a:schemeClr val="tx1"/>
                </a:solidFill>
                <a:effectLst/>
                <a:latin typeface="+mn-lt"/>
                <a:ea typeface="+mn-ea"/>
                <a:cs typeface="+mn-cs"/>
              </a:rPr>
              <a:t>Oral Components</a:t>
            </a:r>
            <a:endParaRPr lang="en-GB" dirty="0"/>
          </a:p>
        </p:txBody>
      </p:sp>
      <p:pic>
        <p:nvPicPr>
          <p:cNvPr id="26" name="Graphic 25" descr="Podcast with solid fill">
            <a:extLst>
              <a:ext uri="{FF2B5EF4-FFF2-40B4-BE49-F238E27FC236}">
                <a16:creationId xmlns:a16="http://schemas.microsoft.com/office/drawing/2014/main" id="{01CFBAD8-612E-98E0-F1B9-1C253BA621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2020" y="3625215"/>
            <a:ext cx="914400" cy="914400"/>
          </a:xfrm>
          <a:prstGeom prst="rect">
            <a:avLst/>
          </a:prstGeom>
        </p:spPr>
      </p:pic>
      <p:sp>
        <p:nvSpPr>
          <p:cNvPr id="27" name="TextBox 26">
            <a:extLst>
              <a:ext uri="{FF2B5EF4-FFF2-40B4-BE49-F238E27FC236}">
                <a16:creationId xmlns:a16="http://schemas.microsoft.com/office/drawing/2014/main" id="{43FC27D3-FF37-5A28-4F04-3BD1E555B168}"/>
              </a:ext>
            </a:extLst>
          </p:cNvPr>
          <p:cNvSpPr txBox="1"/>
          <p:nvPr/>
        </p:nvSpPr>
        <p:spPr>
          <a:xfrm>
            <a:off x="2437553" y="4576762"/>
            <a:ext cx="2147570" cy="369332"/>
          </a:xfrm>
          <a:prstGeom prst="rect">
            <a:avLst/>
          </a:prstGeom>
          <a:noFill/>
        </p:spPr>
        <p:txBody>
          <a:bodyPr wrap="square">
            <a:spAutoFit/>
          </a:bodyPr>
          <a:lstStyle/>
          <a:p>
            <a:pPr algn="ctr"/>
            <a:r>
              <a:rPr lang="en-GB" sz="1800" b="0" i="0" kern="1200" dirty="0">
                <a:solidFill>
                  <a:schemeClr val="tx1"/>
                </a:solidFill>
                <a:effectLst/>
                <a:latin typeface="+mn-lt"/>
                <a:ea typeface="+mn-ea"/>
                <a:cs typeface="+mn-cs"/>
              </a:rPr>
              <a:t>Process‑based Tasks</a:t>
            </a:r>
            <a:endParaRPr lang="en-GB" dirty="0"/>
          </a:p>
        </p:txBody>
      </p:sp>
      <p:pic>
        <p:nvPicPr>
          <p:cNvPr id="29" name="Graphic 28" descr="Workflow with solid fill">
            <a:extLst>
              <a:ext uri="{FF2B5EF4-FFF2-40B4-BE49-F238E27FC236}">
                <a16:creationId xmlns:a16="http://schemas.microsoft.com/office/drawing/2014/main" id="{F00B8A90-C7D0-7619-46A2-23352C555E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54350" y="3625215"/>
            <a:ext cx="914400" cy="914400"/>
          </a:xfrm>
          <a:prstGeom prst="rect">
            <a:avLst/>
          </a:prstGeom>
        </p:spPr>
      </p:pic>
      <p:sp>
        <p:nvSpPr>
          <p:cNvPr id="30" name="TextBox 29">
            <a:extLst>
              <a:ext uri="{FF2B5EF4-FFF2-40B4-BE49-F238E27FC236}">
                <a16:creationId xmlns:a16="http://schemas.microsoft.com/office/drawing/2014/main" id="{17A80E12-C936-F86E-BD4A-750BFD61C89D}"/>
              </a:ext>
            </a:extLst>
          </p:cNvPr>
          <p:cNvSpPr txBox="1"/>
          <p:nvPr/>
        </p:nvSpPr>
        <p:spPr>
          <a:xfrm>
            <a:off x="4683336" y="4576762"/>
            <a:ext cx="2034540" cy="369332"/>
          </a:xfrm>
          <a:prstGeom prst="rect">
            <a:avLst/>
          </a:prstGeom>
          <a:noFill/>
        </p:spPr>
        <p:txBody>
          <a:bodyPr wrap="square">
            <a:spAutoFit/>
          </a:bodyPr>
          <a:lstStyle/>
          <a:p>
            <a:pPr algn="ctr"/>
            <a:r>
              <a:rPr lang="en-GB" sz="1800" b="0" i="0" kern="1200" dirty="0">
                <a:solidFill>
                  <a:schemeClr val="tx1"/>
                </a:solidFill>
                <a:effectLst/>
                <a:latin typeface="+mn-lt"/>
                <a:ea typeface="+mn-ea"/>
                <a:cs typeface="+mn-cs"/>
              </a:rPr>
              <a:t>Reflective Elements</a:t>
            </a:r>
            <a:endParaRPr lang="en-GB" dirty="0"/>
          </a:p>
        </p:txBody>
      </p:sp>
      <p:pic>
        <p:nvPicPr>
          <p:cNvPr id="32" name="Graphic 31" descr="Address Book with solid fill">
            <a:extLst>
              <a:ext uri="{FF2B5EF4-FFF2-40B4-BE49-F238E27FC236}">
                <a16:creationId xmlns:a16="http://schemas.microsoft.com/office/drawing/2014/main" id="{A7337689-A18D-E0D9-6E0A-9CE211DFE14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186680" y="3625215"/>
            <a:ext cx="914400" cy="914400"/>
          </a:xfrm>
          <a:prstGeom prst="rect">
            <a:avLst/>
          </a:prstGeom>
        </p:spPr>
      </p:pic>
      <p:sp>
        <p:nvSpPr>
          <p:cNvPr id="33" name="TextBox 32">
            <a:extLst>
              <a:ext uri="{FF2B5EF4-FFF2-40B4-BE49-F238E27FC236}">
                <a16:creationId xmlns:a16="http://schemas.microsoft.com/office/drawing/2014/main" id="{60325AB1-2C1D-05F6-557F-91CA90AC6C80}"/>
              </a:ext>
            </a:extLst>
          </p:cNvPr>
          <p:cNvSpPr txBox="1"/>
          <p:nvPr/>
        </p:nvSpPr>
        <p:spPr>
          <a:xfrm>
            <a:off x="6816090" y="4576762"/>
            <a:ext cx="1920240" cy="369332"/>
          </a:xfrm>
          <a:prstGeom prst="rect">
            <a:avLst/>
          </a:prstGeom>
          <a:noFill/>
        </p:spPr>
        <p:txBody>
          <a:bodyPr wrap="square">
            <a:spAutoFit/>
          </a:bodyPr>
          <a:lstStyle/>
          <a:p>
            <a:pPr algn="ctr"/>
            <a:r>
              <a:rPr lang="en-GB" sz="1800" b="0" i="0" kern="1200" dirty="0">
                <a:solidFill>
                  <a:schemeClr val="tx1"/>
                </a:solidFill>
                <a:effectLst/>
                <a:latin typeface="+mn-lt"/>
                <a:ea typeface="+mn-ea"/>
                <a:cs typeface="+mn-cs"/>
              </a:rPr>
              <a:t>Higher‑order Skills</a:t>
            </a:r>
            <a:endParaRPr lang="en-GB" dirty="0"/>
          </a:p>
        </p:txBody>
      </p:sp>
      <p:pic>
        <p:nvPicPr>
          <p:cNvPr id="35" name="Graphic 34" descr="Blog with solid fill">
            <a:extLst>
              <a:ext uri="{FF2B5EF4-FFF2-40B4-BE49-F238E27FC236}">
                <a16:creationId xmlns:a16="http://schemas.microsoft.com/office/drawing/2014/main" id="{7C12ED1E-AE2E-8113-4F9F-A65350468E1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319010" y="3625215"/>
            <a:ext cx="914400" cy="914400"/>
          </a:xfrm>
          <a:prstGeom prst="rect">
            <a:avLst/>
          </a:prstGeom>
        </p:spPr>
      </p:pic>
      <p:sp>
        <p:nvSpPr>
          <p:cNvPr id="36" name="Text 1">
            <a:extLst>
              <a:ext uri="{FF2B5EF4-FFF2-40B4-BE49-F238E27FC236}">
                <a16:creationId xmlns:a16="http://schemas.microsoft.com/office/drawing/2014/main" id="{210B87C1-9C5A-FC7C-A964-808F7D3A0CFC}"/>
              </a:ext>
            </a:extLst>
          </p:cNvPr>
          <p:cNvSpPr/>
          <p:nvPr/>
        </p:nvSpPr>
        <p:spPr>
          <a:xfrm>
            <a:off x="1025736" y="3369945"/>
            <a:ext cx="7315200" cy="361950"/>
          </a:xfrm>
          <a:prstGeom prst="rect">
            <a:avLst/>
          </a:prstGeom>
          <a:noFill/>
          <a:ln/>
        </p:spPr>
        <p:txBody>
          <a:bodyPr wrap="square" lIns="0" tIns="0" rIns="0" bIns="0" rtlCol="0" anchor="ctr"/>
          <a:lstStyle/>
          <a:p>
            <a:pPr marL="0" indent="0" algn="ctr">
              <a:buNone/>
            </a:pPr>
            <a:r>
              <a:rPr lang="en-GB" sz="1400" b="1" dirty="0">
                <a:solidFill>
                  <a:srgbClr val="2D3436"/>
                </a:solidFill>
                <a:latin typeface="Trebuchet MS" pitchFamily="34" charset="0"/>
                <a:ea typeface="Trebuchet MS" pitchFamily="34" charset="-122"/>
                <a:cs typeface="Trebuchet MS" pitchFamily="34" charset="-120"/>
              </a:rPr>
              <a:t>Redesign</a:t>
            </a:r>
            <a:endParaRPr lang="en-US" sz="1400" dirty="0"/>
          </a:p>
        </p:txBody>
      </p:sp>
      <p:cxnSp>
        <p:nvCxnSpPr>
          <p:cNvPr id="38" name="Straight Connector 37">
            <a:extLst>
              <a:ext uri="{FF2B5EF4-FFF2-40B4-BE49-F238E27FC236}">
                <a16:creationId xmlns:a16="http://schemas.microsoft.com/office/drawing/2014/main" id="{B4449E85-2856-2698-DFD3-43385D7481DF}"/>
              </a:ext>
            </a:extLst>
          </p:cNvPr>
          <p:cNvCxnSpPr>
            <a:cxnSpLocks/>
          </p:cNvCxnSpPr>
          <p:nvPr/>
        </p:nvCxnSpPr>
        <p:spPr>
          <a:xfrm>
            <a:off x="1424940" y="3558540"/>
            <a:ext cx="2781300"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A5E01B2B-7C33-8E71-5A4B-48202424B396}"/>
              </a:ext>
            </a:extLst>
          </p:cNvPr>
          <p:cNvCxnSpPr>
            <a:cxnSpLocks/>
          </p:cNvCxnSpPr>
          <p:nvPr/>
        </p:nvCxnSpPr>
        <p:spPr>
          <a:xfrm>
            <a:off x="5113020" y="3550920"/>
            <a:ext cx="2781300" cy="0"/>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EA392-20B8-EEAD-BBE7-F7666B991815}"/>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19DC276-D769-D060-86B5-ECFB5D8B446F}"/>
              </a:ext>
            </a:extLst>
          </p:cNvPr>
          <p:cNvSpPr/>
          <p:nvPr/>
        </p:nvSpPr>
        <p:spPr>
          <a:xfrm>
            <a:off x="640080" y="365760"/>
            <a:ext cx="2743200" cy="320040"/>
          </a:xfrm>
          <a:prstGeom prst="rect">
            <a:avLst/>
          </a:prstGeom>
          <a:noFill/>
          <a:ln/>
        </p:spPr>
        <p:txBody>
          <a:bodyPr wrap="square" lIns="0" tIns="0" rIns="0" bIns="0" rtlCol="0" anchor="ctr"/>
          <a:lstStyle/>
          <a:p>
            <a:pPr marL="0" indent="0">
              <a:buNone/>
            </a:pPr>
            <a:r>
              <a:rPr lang="en-US" sz="1000" b="1" kern="0" spc="300" dirty="0">
                <a:solidFill>
                  <a:srgbClr val="F96167"/>
                </a:solidFill>
                <a:latin typeface="Calibri" pitchFamily="34" charset="0"/>
                <a:ea typeface="Calibri" pitchFamily="34" charset="-122"/>
                <a:cs typeface="Calibri" pitchFamily="34" charset="-120"/>
              </a:rPr>
              <a:t>Starting Point</a:t>
            </a:r>
            <a:endParaRPr lang="en-US" sz="1000" dirty="0"/>
          </a:p>
        </p:txBody>
      </p:sp>
      <p:sp>
        <p:nvSpPr>
          <p:cNvPr id="3" name="Text 1">
            <a:extLst>
              <a:ext uri="{FF2B5EF4-FFF2-40B4-BE49-F238E27FC236}">
                <a16:creationId xmlns:a16="http://schemas.microsoft.com/office/drawing/2014/main" id="{A8F437D9-E76A-FA5F-3C56-65947FA20AB1}"/>
              </a:ext>
            </a:extLst>
          </p:cNvPr>
          <p:cNvSpPr/>
          <p:nvPr/>
        </p:nvSpPr>
        <p:spPr>
          <a:xfrm>
            <a:off x="640080" y="915963"/>
            <a:ext cx="7315200" cy="548640"/>
          </a:xfrm>
          <a:prstGeom prst="rect">
            <a:avLst/>
          </a:prstGeom>
          <a:noFill/>
          <a:ln/>
        </p:spPr>
        <p:txBody>
          <a:bodyPr wrap="square" lIns="0" tIns="0" rIns="0" bIns="0" rtlCol="0" anchor="ctr"/>
          <a:lstStyle/>
          <a:p>
            <a:r>
              <a:rPr lang="en-US" sz="2000" b="1" dirty="0">
                <a:solidFill>
                  <a:srgbClr val="2D3436"/>
                </a:solidFill>
                <a:latin typeface="Trebuchet MS" pitchFamily="34" charset="0"/>
                <a:ea typeface="Trebuchet MS" pitchFamily="34" charset="-122"/>
                <a:cs typeface="Trebuchet MS" pitchFamily="34" charset="-120"/>
              </a:rPr>
              <a:t>Assessment Clarity –  </a:t>
            </a:r>
          </a:p>
          <a:p>
            <a:r>
              <a:rPr lang="en-GB" sz="2000" dirty="0"/>
              <a:t>A simple framework staff can use: RAG (Red / Amber / Green)</a:t>
            </a:r>
          </a:p>
        </p:txBody>
      </p:sp>
      <p:sp>
        <p:nvSpPr>
          <p:cNvPr id="4" name="Shape 2">
            <a:extLst>
              <a:ext uri="{FF2B5EF4-FFF2-40B4-BE49-F238E27FC236}">
                <a16:creationId xmlns:a16="http://schemas.microsoft.com/office/drawing/2014/main" id="{DBF7C73B-91B3-904B-27A9-1ECEC6376927}"/>
              </a:ext>
            </a:extLst>
          </p:cNvPr>
          <p:cNvSpPr/>
          <p:nvPr/>
        </p:nvSpPr>
        <p:spPr>
          <a:xfrm>
            <a:off x="640080" y="1805940"/>
            <a:ext cx="2514600" cy="2377440"/>
          </a:xfrm>
          <a:prstGeom prst="rect">
            <a:avLst/>
          </a:prstGeom>
          <a:solidFill>
            <a:srgbClr val="F7A7A7"/>
          </a:solidFill>
          <a:ln/>
          <a:effectLst>
            <a:outerShdw blurRad="76200" dist="25400" dir="8100000" algn="bl" rotWithShape="0">
              <a:srgbClr val="000000">
                <a:alpha val="8000"/>
              </a:srgbClr>
            </a:outerShdw>
          </a:effectLst>
        </p:spPr>
        <p:txBody>
          <a:bodyPr/>
          <a:lstStyle/>
          <a:p>
            <a:endParaRPr lang="en-GB"/>
          </a:p>
        </p:txBody>
      </p:sp>
      <p:sp>
        <p:nvSpPr>
          <p:cNvPr id="5" name="Text 3">
            <a:extLst>
              <a:ext uri="{FF2B5EF4-FFF2-40B4-BE49-F238E27FC236}">
                <a16:creationId xmlns:a16="http://schemas.microsoft.com/office/drawing/2014/main" id="{B37DCA4F-9F14-0DEC-11F2-C78C067615A1}"/>
              </a:ext>
            </a:extLst>
          </p:cNvPr>
          <p:cNvSpPr/>
          <p:nvPr/>
        </p:nvSpPr>
        <p:spPr>
          <a:xfrm>
            <a:off x="640080" y="1988820"/>
            <a:ext cx="2514600" cy="731520"/>
          </a:xfrm>
          <a:prstGeom prst="rect">
            <a:avLst/>
          </a:prstGeom>
          <a:noFill/>
          <a:ln/>
        </p:spPr>
        <p:txBody>
          <a:bodyPr wrap="square" lIns="0" tIns="0" rIns="0" bIns="0" rtlCol="0" anchor="ctr"/>
          <a:lstStyle/>
          <a:p>
            <a:pPr marL="0" indent="0" algn="ctr">
              <a:buNone/>
            </a:pPr>
            <a:r>
              <a:rPr lang="en-US" sz="4400" b="1" dirty="0">
                <a:latin typeface="Trebuchet MS" pitchFamily="34" charset="0"/>
                <a:ea typeface="Trebuchet MS" pitchFamily="34" charset="-122"/>
                <a:cs typeface="Trebuchet MS" pitchFamily="34" charset="-120"/>
              </a:rPr>
              <a:t>RED</a:t>
            </a:r>
            <a:endParaRPr lang="en-US" sz="4400" dirty="0"/>
          </a:p>
        </p:txBody>
      </p:sp>
      <p:sp>
        <p:nvSpPr>
          <p:cNvPr id="6" name="Text 4">
            <a:extLst>
              <a:ext uri="{FF2B5EF4-FFF2-40B4-BE49-F238E27FC236}">
                <a16:creationId xmlns:a16="http://schemas.microsoft.com/office/drawing/2014/main" id="{0203B951-69DF-CF70-ADF9-6F7AA3DFEC81}"/>
              </a:ext>
            </a:extLst>
          </p:cNvPr>
          <p:cNvSpPr/>
          <p:nvPr/>
        </p:nvSpPr>
        <p:spPr>
          <a:xfrm>
            <a:off x="914400" y="2994660"/>
            <a:ext cx="1965960" cy="731520"/>
          </a:xfrm>
          <a:prstGeom prst="rect">
            <a:avLst/>
          </a:prstGeom>
          <a:noFill/>
          <a:ln/>
        </p:spPr>
        <p:txBody>
          <a:bodyPr wrap="square" lIns="0" tIns="0" rIns="0" bIns="0" rtlCol="0" anchor="ctr"/>
          <a:lstStyle/>
          <a:p>
            <a:pPr marL="0" indent="0" algn="ctr">
              <a:buNone/>
            </a:pPr>
            <a:r>
              <a:rPr lang="en-GB" sz="1600" dirty="0">
                <a:solidFill>
                  <a:srgbClr val="2D3436"/>
                </a:solidFill>
                <a:latin typeface="Calibri" pitchFamily="34" charset="0"/>
                <a:ea typeface="Calibri" pitchFamily="34" charset="-122"/>
                <a:cs typeface="Calibri" pitchFamily="34" charset="-120"/>
              </a:rPr>
              <a:t>No AI use in the assessment task</a:t>
            </a:r>
            <a:endParaRPr lang="en-US" sz="1600" dirty="0"/>
          </a:p>
        </p:txBody>
      </p:sp>
      <p:sp>
        <p:nvSpPr>
          <p:cNvPr id="8" name="Shape 6">
            <a:extLst>
              <a:ext uri="{FF2B5EF4-FFF2-40B4-BE49-F238E27FC236}">
                <a16:creationId xmlns:a16="http://schemas.microsoft.com/office/drawing/2014/main" id="{7087B2C2-6832-C80C-5EAB-2FF760C03D04}"/>
              </a:ext>
            </a:extLst>
          </p:cNvPr>
          <p:cNvSpPr/>
          <p:nvPr/>
        </p:nvSpPr>
        <p:spPr>
          <a:xfrm>
            <a:off x="3429000" y="1805940"/>
            <a:ext cx="2514600" cy="2377440"/>
          </a:xfrm>
          <a:prstGeom prst="rect">
            <a:avLst/>
          </a:prstGeom>
          <a:solidFill>
            <a:schemeClr val="accent4">
              <a:lumMod val="40000"/>
              <a:lumOff val="60000"/>
            </a:schemeClr>
          </a:solidFill>
          <a:ln/>
          <a:effectLst>
            <a:outerShdw blurRad="76200" dist="25400" dir="8100000" algn="bl" rotWithShape="0">
              <a:srgbClr val="000000">
                <a:alpha val="8000"/>
              </a:srgbClr>
            </a:outerShdw>
          </a:effectLst>
        </p:spPr>
        <p:txBody>
          <a:bodyPr/>
          <a:lstStyle/>
          <a:p>
            <a:endParaRPr lang="en-GB"/>
          </a:p>
        </p:txBody>
      </p:sp>
      <p:sp>
        <p:nvSpPr>
          <p:cNvPr id="9" name="Text 7">
            <a:extLst>
              <a:ext uri="{FF2B5EF4-FFF2-40B4-BE49-F238E27FC236}">
                <a16:creationId xmlns:a16="http://schemas.microsoft.com/office/drawing/2014/main" id="{820737F8-073C-97EE-8E38-90F358363D83}"/>
              </a:ext>
            </a:extLst>
          </p:cNvPr>
          <p:cNvSpPr/>
          <p:nvPr/>
        </p:nvSpPr>
        <p:spPr>
          <a:xfrm>
            <a:off x="3429000" y="1988820"/>
            <a:ext cx="2514600" cy="731520"/>
          </a:xfrm>
          <a:prstGeom prst="rect">
            <a:avLst/>
          </a:prstGeom>
          <a:noFill/>
          <a:ln/>
        </p:spPr>
        <p:txBody>
          <a:bodyPr wrap="square" lIns="0" tIns="0" rIns="0" bIns="0" rtlCol="0" anchor="ctr"/>
          <a:lstStyle/>
          <a:p>
            <a:pPr marL="0" indent="0" algn="ctr">
              <a:buNone/>
            </a:pPr>
            <a:r>
              <a:rPr lang="en-US" sz="4400" b="1" dirty="0">
                <a:latin typeface="Trebuchet MS" pitchFamily="34" charset="0"/>
                <a:ea typeface="Trebuchet MS" pitchFamily="34" charset="-122"/>
                <a:cs typeface="Trebuchet MS" pitchFamily="34" charset="-120"/>
              </a:rPr>
              <a:t>AMBER</a:t>
            </a:r>
            <a:endParaRPr lang="en-US" sz="4400" dirty="0"/>
          </a:p>
        </p:txBody>
      </p:sp>
      <p:sp>
        <p:nvSpPr>
          <p:cNvPr id="10" name="Text 8">
            <a:extLst>
              <a:ext uri="{FF2B5EF4-FFF2-40B4-BE49-F238E27FC236}">
                <a16:creationId xmlns:a16="http://schemas.microsoft.com/office/drawing/2014/main" id="{8809AD55-7218-A6A7-52D5-69DCEB47E808}"/>
              </a:ext>
            </a:extLst>
          </p:cNvPr>
          <p:cNvSpPr/>
          <p:nvPr/>
        </p:nvSpPr>
        <p:spPr>
          <a:xfrm>
            <a:off x="3703320" y="2994660"/>
            <a:ext cx="1965960" cy="731520"/>
          </a:xfrm>
          <a:prstGeom prst="rect">
            <a:avLst/>
          </a:prstGeom>
          <a:noFill/>
          <a:ln/>
        </p:spPr>
        <p:txBody>
          <a:bodyPr wrap="square" lIns="0" tIns="0" rIns="0" bIns="0" rtlCol="0" anchor="ctr"/>
          <a:lstStyle/>
          <a:p>
            <a:pPr marL="0" indent="0" algn="ctr">
              <a:buNone/>
            </a:pPr>
            <a:r>
              <a:rPr lang="en-GB" sz="1600" dirty="0">
                <a:solidFill>
                  <a:srgbClr val="2D3436"/>
                </a:solidFill>
                <a:latin typeface="Calibri" pitchFamily="34" charset="0"/>
                <a:ea typeface="Calibri" pitchFamily="34" charset="-122"/>
                <a:cs typeface="Calibri" pitchFamily="34" charset="-120"/>
              </a:rPr>
              <a:t>AI support is permitted in limited ways (optional; not for testing LOs)</a:t>
            </a:r>
            <a:endParaRPr lang="en-US" sz="1600" dirty="0"/>
          </a:p>
        </p:txBody>
      </p:sp>
      <p:sp>
        <p:nvSpPr>
          <p:cNvPr id="12" name="Shape 10">
            <a:extLst>
              <a:ext uri="{FF2B5EF4-FFF2-40B4-BE49-F238E27FC236}">
                <a16:creationId xmlns:a16="http://schemas.microsoft.com/office/drawing/2014/main" id="{87877839-1A2B-81B5-CE6B-2D2FB1140464}"/>
              </a:ext>
            </a:extLst>
          </p:cNvPr>
          <p:cNvSpPr/>
          <p:nvPr/>
        </p:nvSpPr>
        <p:spPr>
          <a:xfrm>
            <a:off x="6217920" y="1805940"/>
            <a:ext cx="2514600" cy="2377440"/>
          </a:xfrm>
          <a:prstGeom prst="rect">
            <a:avLst/>
          </a:prstGeom>
          <a:solidFill>
            <a:schemeClr val="accent6">
              <a:lumMod val="40000"/>
              <a:lumOff val="60000"/>
            </a:schemeClr>
          </a:solidFill>
          <a:ln/>
          <a:effectLst>
            <a:outerShdw blurRad="76200" dist="25400" dir="8100000" algn="bl" rotWithShape="0">
              <a:srgbClr val="000000">
                <a:alpha val="8000"/>
              </a:srgbClr>
            </a:outerShdw>
          </a:effectLst>
        </p:spPr>
        <p:txBody>
          <a:bodyPr/>
          <a:lstStyle/>
          <a:p>
            <a:endParaRPr lang="en-GB"/>
          </a:p>
        </p:txBody>
      </p:sp>
      <p:sp>
        <p:nvSpPr>
          <p:cNvPr id="13" name="Text 11">
            <a:extLst>
              <a:ext uri="{FF2B5EF4-FFF2-40B4-BE49-F238E27FC236}">
                <a16:creationId xmlns:a16="http://schemas.microsoft.com/office/drawing/2014/main" id="{A59E7DA6-9AA0-8F77-7CB1-AC730BA9C028}"/>
              </a:ext>
            </a:extLst>
          </p:cNvPr>
          <p:cNvSpPr/>
          <p:nvPr/>
        </p:nvSpPr>
        <p:spPr>
          <a:xfrm>
            <a:off x="6217920" y="1988820"/>
            <a:ext cx="2514600" cy="731520"/>
          </a:xfrm>
          <a:prstGeom prst="rect">
            <a:avLst/>
          </a:prstGeom>
          <a:noFill/>
          <a:ln/>
        </p:spPr>
        <p:txBody>
          <a:bodyPr wrap="square" lIns="0" tIns="0" rIns="0" bIns="0" rtlCol="0" anchor="ctr"/>
          <a:lstStyle/>
          <a:p>
            <a:pPr marL="0" indent="0" algn="ctr">
              <a:buNone/>
            </a:pPr>
            <a:r>
              <a:rPr lang="en-US" sz="4400" b="1" dirty="0">
                <a:latin typeface="Trebuchet MS" pitchFamily="34" charset="0"/>
                <a:ea typeface="Trebuchet MS" pitchFamily="34" charset="-122"/>
                <a:cs typeface="Trebuchet MS" pitchFamily="34" charset="-120"/>
              </a:rPr>
              <a:t>GREEN</a:t>
            </a:r>
            <a:endParaRPr lang="en-US" sz="4400" dirty="0"/>
          </a:p>
        </p:txBody>
      </p:sp>
      <p:sp>
        <p:nvSpPr>
          <p:cNvPr id="14" name="Text 12">
            <a:extLst>
              <a:ext uri="{FF2B5EF4-FFF2-40B4-BE49-F238E27FC236}">
                <a16:creationId xmlns:a16="http://schemas.microsoft.com/office/drawing/2014/main" id="{BE2995AE-7036-8F8C-7C5F-BE65649D61E4}"/>
              </a:ext>
            </a:extLst>
          </p:cNvPr>
          <p:cNvSpPr/>
          <p:nvPr/>
        </p:nvSpPr>
        <p:spPr>
          <a:xfrm>
            <a:off x="6492240" y="2994660"/>
            <a:ext cx="1965960" cy="731520"/>
          </a:xfrm>
          <a:prstGeom prst="rect">
            <a:avLst/>
          </a:prstGeom>
          <a:noFill/>
          <a:ln/>
        </p:spPr>
        <p:txBody>
          <a:bodyPr wrap="square" lIns="0" tIns="0" rIns="0" bIns="0" rtlCol="0" anchor="ctr"/>
          <a:lstStyle/>
          <a:p>
            <a:pPr marL="0" indent="0" algn="ctr">
              <a:buNone/>
            </a:pPr>
            <a:r>
              <a:rPr lang="en-GB" sz="1600" dirty="0">
                <a:solidFill>
                  <a:srgbClr val="2D3436"/>
                </a:solidFill>
                <a:latin typeface="Calibri" pitchFamily="34" charset="0"/>
                <a:ea typeface="Calibri" pitchFamily="34" charset="-122"/>
                <a:cs typeface="Calibri" pitchFamily="34" charset="-120"/>
              </a:rPr>
              <a:t> AI is part of the learning outcome (with critical reflection + evidence)</a:t>
            </a:r>
            <a:endParaRPr lang="en-US" sz="1600" dirty="0"/>
          </a:p>
        </p:txBody>
      </p:sp>
      <p:sp>
        <p:nvSpPr>
          <p:cNvPr id="22" name="TextBox 21">
            <a:extLst>
              <a:ext uri="{FF2B5EF4-FFF2-40B4-BE49-F238E27FC236}">
                <a16:creationId xmlns:a16="http://schemas.microsoft.com/office/drawing/2014/main" id="{738B1B7B-77D2-2501-04CB-7ABD144D8FEA}"/>
              </a:ext>
            </a:extLst>
          </p:cNvPr>
          <p:cNvSpPr txBox="1"/>
          <p:nvPr/>
        </p:nvSpPr>
        <p:spPr>
          <a:xfrm>
            <a:off x="1543050" y="4317414"/>
            <a:ext cx="6286500" cy="646331"/>
          </a:xfrm>
          <a:prstGeom prst="rect">
            <a:avLst/>
          </a:prstGeom>
          <a:noFill/>
        </p:spPr>
        <p:txBody>
          <a:bodyPr wrap="square">
            <a:spAutoFit/>
          </a:bodyPr>
          <a:lstStyle/>
          <a:p>
            <a:pPr algn="ctr"/>
            <a:r>
              <a:rPr lang="en-GB" dirty="0"/>
              <a:t>“We don’t need one rule for everything. </a:t>
            </a:r>
          </a:p>
          <a:p>
            <a:pPr algn="ctr"/>
            <a:r>
              <a:rPr lang="en-GB" dirty="0"/>
              <a:t>We need one language students can understand.”</a:t>
            </a:r>
          </a:p>
        </p:txBody>
      </p:sp>
    </p:spTree>
    <p:extLst>
      <p:ext uri="{BB962C8B-B14F-4D97-AF65-F5344CB8AC3E}">
        <p14:creationId xmlns:p14="http://schemas.microsoft.com/office/powerpoint/2010/main" val="12174553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4.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5.png"/></Relationships>
</file>

<file path=ppt/webextensions/webextension1.xml><?xml version="1.0" encoding="utf-8"?>
<we:webextension xmlns:we="http://schemas.microsoft.com/office/webextensions/webextension/2010/11" id="{90FBF562-5739-481F-84DF-87D7F584E070}">
  <we:reference id="d98404ac-f9e2-4292-8cb6-eec349559ae5" version="1.0.0.2" store="EXCatalog" storeType="EXCatalog"/>
  <we:alternateReferences>
    <we:reference id="WA104381526" version="1.0.0.2" store="WA104381526" storeType="OMEX"/>
  </we:alternateReferences>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9F590D9D-00E8-4E25-8A9A-44EEA9EEB1B9}">
  <we:reference id="d98404ac-f9e2-4292-8cb6-eec349559ae5" version="1.0.0.2" store="EXCatalog" storeType="EXCatalog"/>
  <we:alternateReferences>
    <we:reference id="WA104381526" version="1.0.0.2" store="WA104381526" storeType="OMEX"/>
  </we:alternateReferences>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8435B071-1FF4-4044-9A52-AD32CBD8516E}">
  <we:reference id="d98404ac-f9e2-4292-8cb6-eec349559ae5" version="1.0.0.2" store="EXCatalog" storeType="EXCatalog"/>
  <we:alternateReferences>
    <we:reference id="WA104381526" version="1.0.0.2" store="WA104381526" storeType="OMEX"/>
  </we:alternateReferences>
  <we:properties>
    <we:property name="FormID" value="&quot;xEculd4FgkKDr19LRrFij4Fi3ZEx--lInex65khxFQxUOVVZSlZEU0tWV1lVM1UySUdJSDhPVElHSC4u&quot;"/>
    <we:property name="FormMode" value="&quot;DesignTime&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521</TotalTime>
  <Words>1891</Words>
  <Application>Microsoft Office PowerPoint</Application>
  <PresentationFormat>On-screen Show (16:9)</PresentationFormat>
  <Paragraphs>189</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Lincoln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Philip Peatling</dc:creator>
  <cp:lastModifiedBy>Philip Peatling</cp:lastModifiedBy>
  <cp:revision>1</cp:revision>
  <dcterms:created xsi:type="dcterms:W3CDTF">2026-05-26T08:48:37Z</dcterms:created>
  <dcterms:modified xsi:type="dcterms:W3CDTF">2026-06-09T12:02:24Z</dcterms:modified>
</cp:coreProperties>
</file>